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8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25C5A-05C8-44FD-9965-EBD248A5F1B5}" type="datetimeFigureOut">
              <a:rPr lang="ru-KZ" smtClean="0"/>
              <a:t>31.10.2025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FE394-59B9-4C52-9E46-76A63BC5272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16015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DDF452-E50A-D925-3A64-719F151559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F76A1E-160B-B676-4626-A7007C900C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D4DB79-6005-BE0B-38C7-31D52F92D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8CF22-41AF-4379-9513-9AAEAE233C4D}" type="datetime1">
              <a:rPr lang="ru-KZ" smtClean="0"/>
              <a:t>31.10.2025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8151B0-24F4-E2AF-0B0E-5574F98DD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F8F20D-9A03-7604-3099-4F748B72B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970D-34C2-4154-878B-380DEC61799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9959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BEB888-A9BD-4B75-5836-266A3BBA0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52B8B2-6718-FD02-8CFF-4F077DC98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43FEAF-A670-7837-E853-63DA3485C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83C7B-9DFD-459B-9BBB-22D484DC3360}" type="datetime1">
              <a:rPr lang="ru-KZ" smtClean="0"/>
              <a:t>31.10.2025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8A2E83-05AE-D506-86E9-17D8E4EC2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A733C6-BAC4-F7D1-B7AE-6D8DA741F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970D-34C2-4154-878B-380DEC61799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27114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B09E74C-7671-0CAD-8E16-9AAD71D04F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E3C912-AEA5-6F11-59DF-FAE8224C2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02DF48-F97F-3378-DCA8-CCC6EC08F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88A0-8B45-4231-AE07-B79EE2508B84}" type="datetime1">
              <a:rPr lang="ru-KZ" smtClean="0"/>
              <a:t>31.10.2025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E9AE08-29D7-5B6D-7994-F197315F6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830185-7584-8EB3-E199-D398DBF6F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970D-34C2-4154-878B-380DEC61799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30812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68C691-B354-45B2-91B9-13591179F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4CF9E8-6F38-46E8-A406-C8465CCEC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9156D1-D5B5-C000-0187-E9B972A5E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CAA2-2972-4999-B143-17F12A0485CF}" type="datetime1">
              <a:rPr lang="ru-KZ" smtClean="0"/>
              <a:t>31.10.2025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27108E-BF00-FC5E-46E7-0501992DD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9FD0A8-038E-5D29-D0BB-CF2EF3564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970D-34C2-4154-878B-380DEC61799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77482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B87208-B2D6-C499-1418-E80FAEFB5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DC12D5-AB57-1F8A-E501-4EA66FEB3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C96903-AC4B-98CF-06C7-ED0AC4D45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4E6BC-9DBB-4AE7-84BC-259F58FD0795}" type="datetime1">
              <a:rPr lang="ru-KZ" smtClean="0"/>
              <a:t>31.10.2025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8F1E09-E3F4-CAA5-A05C-5F79E6F78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0BBE44-4C13-1FFD-9ABF-86BE591E5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970D-34C2-4154-878B-380DEC61799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28622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1802F5-44E4-5D2E-43EA-0E978C7C2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BA1FD5-4674-BB91-EC35-C87E3A1CC7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2867DE-65E5-4D7D-78A7-D75102B6C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A96247-4D39-85B2-39A1-E83F2EE20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A3265-9A1F-4EF3-B742-94E191C4B888}" type="datetime1">
              <a:rPr lang="ru-KZ" smtClean="0"/>
              <a:t>31.10.2025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C4AFB8-DDA2-DDAA-3678-6C3B50F76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61005B-E3D1-D965-8EE7-AAFB1E3D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970D-34C2-4154-878B-380DEC61799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67690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5CC24-E26F-4535-C54F-DC10F4AEE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A2EE8E-4637-1A31-52DD-63CC99E2F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94F7AB-01E9-0CA8-298E-5BA9FAEAC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44A99F-1FA4-2103-2CDA-EC8625707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04D3B7A-DD3F-07E8-F0D7-6CBD7E0E6B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07896C-139E-7E44-1071-CC6301761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9C23-1C69-4FE7-954E-45C293D11DA2}" type="datetime1">
              <a:rPr lang="ru-KZ" smtClean="0"/>
              <a:t>31.10.2025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2941841-72E5-BCEF-5D53-453B49C80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EAE90D-A205-7898-30FA-85D7B1096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970D-34C2-4154-878B-380DEC61799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1781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8C555-25EC-97FF-3BB5-9F3651024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0D2583-FEAE-79FB-1517-E09E50ED0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5B7D-EC00-49F6-A45E-B460EDE81BA5}" type="datetime1">
              <a:rPr lang="ru-KZ" smtClean="0"/>
              <a:t>31.10.2025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4B57AC-41A4-B266-FF53-A2D7E0BF6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7FBF346-8912-C495-7403-BE5E3789C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970D-34C2-4154-878B-380DEC61799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28329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1F60A3-F1DE-73AB-9EBB-E5904152E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D630-F628-4FFC-8325-CF0F564C17AA}" type="datetime1">
              <a:rPr lang="ru-KZ" smtClean="0"/>
              <a:t>31.10.2025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E97A68D-7219-EFD8-B5A1-FED0700D5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4E6050-A79A-0735-CFA7-228C5386D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970D-34C2-4154-878B-380DEC61799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0761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76885-0570-6E8B-88CC-D32270A49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BAC353-937F-0ED5-729A-0CED92272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DB05CD-AE98-7E56-566F-65B1C8510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A6CF9F-AB9D-AC53-5B8E-00EFB0ED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67E9-2424-4FC8-996A-600755ECA9EA}" type="datetime1">
              <a:rPr lang="ru-KZ" smtClean="0"/>
              <a:t>31.10.2025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AE9CB1-E331-4EF2-686C-06CDAF6BA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147317-5F95-7195-0669-687A3C4E1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970D-34C2-4154-878B-380DEC61799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75087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FF1D4D-9464-122C-48CF-3FB9406E8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2AF9B2D-D1CD-6709-B3CF-7260E5ED40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01B8B4-12E5-4B8F-AFFE-1D97B4A96B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DBCC88-E59A-D362-9577-06D3A59EA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7D0F-6FB6-46CC-AFF5-57D5845AC0E1}" type="datetime1">
              <a:rPr lang="ru-KZ" smtClean="0"/>
              <a:t>31.10.2025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E783E4-0F92-C508-8A66-A61A16A8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C9D6EF-E6D2-790F-D53C-8124C67D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970D-34C2-4154-878B-380DEC61799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1150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0C21C4-4319-2706-A607-D96D261D5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B06634-C1B9-9B66-77EF-5D444421B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AF77DF-AD3B-4FEC-69CE-D1BDF28613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BEEE8-41E5-49D4-A2CF-2B1B3DE2C98B}" type="datetime1">
              <a:rPr lang="ru-KZ" smtClean="0"/>
              <a:t>31.10.2025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955C72-A0E9-B31D-3D42-507FF0CB74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1D24B3-A652-8B43-9DC3-E5E1D0510E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7970D-34C2-4154-878B-380DEC61799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005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5.wdp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7.wdp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BBF12E-7592-39B3-21F4-7FC4ADF2E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0233" y="-275413"/>
            <a:ext cx="8211533" cy="1684583"/>
          </a:xfrm>
        </p:spPr>
        <p:txBody>
          <a:bodyPr>
            <a:noAutofit/>
          </a:bodyPr>
          <a:lstStyle/>
          <a:p>
            <a:r>
              <a:rPr lang="en-US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ə</a:t>
            </a:r>
            <a: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л-Фараби </a:t>
            </a: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атындағы</a:t>
            </a:r>
            <a: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Қазақ</a:t>
            </a:r>
            <a: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Ұлттық</a:t>
            </a:r>
            <a: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Университеті</a:t>
            </a:r>
            <a:b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Химия </a:t>
            </a: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жəне</a:t>
            </a:r>
            <a: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химиялық</a:t>
            </a:r>
            <a: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технология </a:t>
            </a: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факультеті</a:t>
            </a:r>
            <a:endParaRPr lang="ru-RU" alt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0D7D49-348B-7E47-725E-A6EA8A4C91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6076" y="2540577"/>
            <a:ext cx="9144000" cy="2478882"/>
          </a:xfrm>
        </p:spPr>
        <p:txBody>
          <a:bodyPr>
            <a:normAutofit/>
          </a:bodyPr>
          <a:lstStyle/>
          <a:p>
            <a:r>
              <a:rPr lang="kk-KZ" sz="2800" b="1" dirty="0"/>
              <a:t>Дәріс 2</a:t>
            </a:r>
            <a:endParaRPr lang="kk-KZ" b="1" dirty="0">
              <a:solidFill>
                <a:srgbClr val="C00000"/>
              </a:solidFill>
            </a:endParaRPr>
          </a:p>
          <a:p>
            <a:r>
              <a:rPr lang="kk-KZ" b="1" dirty="0">
                <a:solidFill>
                  <a:srgbClr val="C00000"/>
                </a:solidFill>
              </a:rPr>
              <a:t>3- және </a:t>
            </a:r>
            <a:r>
              <a:rPr lang="ru-RU" b="1" dirty="0">
                <a:solidFill>
                  <a:srgbClr val="C00000"/>
                </a:solidFill>
              </a:rPr>
              <a:t>4-мүшелі </a:t>
            </a:r>
            <a:r>
              <a:rPr lang="ru-RU" b="1" dirty="0" err="1">
                <a:solidFill>
                  <a:srgbClr val="C00000"/>
                </a:solidFill>
              </a:rPr>
              <a:t>гетероциклдар</a:t>
            </a:r>
            <a:r>
              <a:rPr lang="en-US" b="1" dirty="0">
                <a:solidFill>
                  <a:srgbClr val="C00000"/>
                </a:solidFill>
              </a:rPr>
              <a:t>:</a:t>
            </a:r>
            <a:r>
              <a:rPr lang="kk-KZ" b="1" dirty="0">
                <a:solidFill>
                  <a:srgbClr val="C00000"/>
                </a:solidFill>
              </a:rPr>
              <a:t> алу жолдары, </a:t>
            </a:r>
          </a:p>
          <a:p>
            <a:r>
              <a:rPr lang="kk-KZ" b="1" dirty="0">
                <a:solidFill>
                  <a:srgbClr val="C00000"/>
                </a:solidFill>
              </a:rPr>
              <a:t>химиялық қасиеттері</a:t>
            </a:r>
          </a:p>
          <a:p>
            <a:endParaRPr lang="kk-KZ" b="1" dirty="0">
              <a:solidFill>
                <a:srgbClr val="FF0000"/>
              </a:solidFill>
            </a:endParaRPr>
          </a:p>
          <a:p>
            <a:r>
              <a:rPr lang="kk-KZ" b="1" dirty="0"/>
              <a:t>Дәріс оқыған</a:t>
            </a:r>
            <a:r>
              <a:rPr lang="en-US" b="1" dirty="0"/>
              <a:t>:</a:t>
            </a:r>
            <a:r>
              <a:rPr lang="kk-KZ" b="1" dirty="0"/>
              <a:t>х.ғ.к. Берғанаева Гүлзат Ерғазықызы</a:t>
            </a:r>
            <a:endParaRPr lang="ru-KZ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5699DE-9CBC-F6A2-9A40-1252F2A10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01" y="67733"/>
            <a:ext cx="1603300" cy="17708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03BD7D-5003-26C2-FA3C-55AFB80D9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1533" y="147921"/>
            <a:ext cx="1684583" cy="16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21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112F1-59DB-177C-1C30-0AD20602A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66" y="265173"/>
            <a:ext cx="8833909" cy="66278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>
                <a:solidFill>
                  <a:srgbClr val="002060"/>
                </a:solidFill>
                <a:latin typeface="+mn-lt"/>
                <a:cs typeface="Aparajita" panose="01010601010101010101" pitchFamily="2"/>
              </a:rPr>
              <a:t>Карбонилды</a:t>
            </a:r>
            <a:r>
              <a:rPr lang="ru-RU" sz="2400" b="1" dirty="0">
                <a:solidFill>
                  <a:srgbClr val="002060"/>
                </a:solidFill>
                <a:latin typeface="+mn-lt"/>
                <a:cs typeface="Aparajita" panose="01010601010101010101" pitchFamily="2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+mn-lt"/>
                <a:cs typeface="Aparajita" panose="01010601010101010101" pitchFamily="2"/>
              </a:rPr>
              <a:t>қосылыстарды</a:t>
            </a:r>
            <a:r>
              <a:rPr lang="ru-RU" sz="2400" b="1" dirty="0">
                <a:solidFill>
                  <a:srgbClr val="002060"/>
                </a:solidFill>
                <a:latin typeface="+mn-lt"/>
                <a:cs typeface="Aparajita" panose="01010601010101010101" pitchFamily="2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+mn-lt"/>
                <a:cs typeface="Aparajita" panose="01010601010101010101" pitchFamily="2"/>
              </a:rPr>
              <a:t>нуклеофилды</a:t>
            </a:r>
            <a:r>
              <a:rPr lang="ru-RU" sz="2400" b="1" dirty="0">
                <a:solidFill>
                  <a:srgbClr val="002060"/>
                </a:solidFill>
                <a:latin typeface="+mn-lt"/>
                <a:cs typeface="Aparajita" panose="01010601010101010101" pitchFamily="2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+mn-lt"/>
                <a:cs typeface="Aparajita" panose="01010601010101010101" pitchFamily="2"/>
              </a:rPr>
              <a:t>алкилдеу</a:t>
            </a:r>
            <a:endParaRPr lang="ru-KZ" sz="2400" b="1" dirty="0">
              <a:solidFill>
                <a:srgbClr val="002060"/>
              </a:solidFill>
              <a:latin typeface="+mn-lt"/>
              <a:cs typeface="Aparajita" panose="01010601010101010101" pitchFamily="2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EE89C6B-4EC6-3C63-5497-D6F3089F63C6}"/>
              </a:ext>
            </a:extLst>
          </p:cNvPr>
          <p:cNvSpPr txBox="1">
            <a:spLocks/>
          </p:cNvSpPr>
          <p:nvPr/>
        </p:nvSpPr>
        <p:spPr>
          <a:xfrm>
            <a:off x="820208" y="934232"/>
            <a:ext cx="9314392" cy="105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800" dirty="0" err="1">
                <a:solidFill>
                  <a:srgbClr val="0070C0"/>
                </a:solidFill>
                <a:latin typeface="+mn-lt"/>
                <a:cs typeface="Aparajita" panose="01010601010101010101" pitchFamily="2"/>
              </a:rPr>
              <a:t>Дарзан</a:t>
            </a:r>
            <a:r>
              <a:rPr lang="ru-RU" sz="1800" dirty="0">
                <a:solidFill>
                  <a:srgbClr val="0070C0"/>
                </a:solidFill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+mn-lt"/>
                <a:cs typeface="Aparajita" panose="01010601010101010101" pitchFamily="2"/>
              </a:rPr>
              <a:t>синтезі</a:t>
            </a:r>
            <a:r>
              <a:rPr lang="ru-RU" sz="1800" dirty="0">
                <a:solidFill>
                  <a:srgbClr val="0070C0"/>
                </a:solidFill>
                <a:latin typeface="+mn-lt"/>
                <a:cs typeface="Aparajita" panose="01010601010101010101" pitchFamily="2"/>
              </a:rPr>
              <a:t> -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негіздер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қатысында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альдегидтер</a:t>
            </a:r>
            <a:r>
              <a:rPr lang="ru-RU" sz="1800" dirty="0">
                <a:latin typeface="+mn-lt"/>
                <a:cs typeface="Aparajita" panose="01010601010101010101" pitchFamily="2"/>
              </a:rPr>
              <a:t> н/е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кетондардың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el-GR" sz="1800" dirty="0">
                <a:latin typeface="+mn-lt"/>
                <a:cs typeface="Aparajita" panose="01010601010101010101" pitchFamily="2"/>
              </a:rPr>
              <a:t>α</a:t>
            </a:r>
            <a:r>
              <a:rPr lang="ru-RU" sz="1800" dirty="0">
                <a:latin typeface="+mn-lt"/>
                <a:cs typeface="Aparajita" panose="01010601010101010101" pitchFamily="2"/>
              </a:rPr>
              <a:t>-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галогенкарбонилді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қосылыстармен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әрекеттесу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нәтижесінде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оксирандар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түзілуі</a:t>
            </a:r>
            <a:r>
              <a:rPr lang="ru-RU" sz="1800" dirty="0">
                <a:latin typeface="+mn-lt"/>
                <a:cs typeface="Aparajita" panose="01010601010101010101" pitchFamily="2"/>
              </a:rPr>
              <a:t>.</a:t>
            </a:r>
          </a:p>
          <a:p>
            <a:pPr algn="just"/>
            <a:endParaRPr lang="ru-KZ" sz="1800" dirty="0">
              <a:latin typeface="+mn-lt"/>
              <a:cs typeface="Aparajita" panose="01010601010101010101" pitchFamily="2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93DA7EA-DA7E-2CDC-F2B5-729A39EE1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970D-34C2-4154-878B-380DEC61799A}" type="slidenum">
              <a:rPr lang="ru-KZ" smtClean="0"/>
              <a:t>10</a:t>
            </a:fld>
            <a:endParaRPr lang="ru-K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F5B317-73B5-EAEA-7EBA-58C66489F14F}"/>
              </a:ext>
            </a:extLst>
          </p:cNvPr>
          <p:cNvSpPr txBox="1"/>
          <p:nvPr/>
        </p:nvSpPr>
        <p:spPr>
          <a:xfrm>
            <a:off x="715434" y="1929133"/>
            <a:ext cx="3789892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0" indent="-3619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800" dirty="0" err="1">
                <a:latin typeface="+mn-lt"/>
                <a:cs typeface="Aparajita" panose="01010601010101010101" pitchFamily="2"/>
              </a:rPr>
              <a:t>Галогенкарбонилді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қосылыстар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ретінде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el-GR" dirty="0">
                <a:cs typeface="Aparajita" panose="01010601010101010101" pitchFamily="2"/>
              </a:rPr>
              <a:t>α</a:t>
            </a:r>
            <a:r>
              <a:rPr lang="ru-RU" dirty="0">
                <a:cs typeface="Aparajita" panose="01010601010101010101" pitchFamily="2"/>
              </a:rPr>
              <a:t>-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галогенкарбон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қышқылдардың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эфирлері</a:t>
            </a:r>
            <a:r>
              <a:rPr lang="ru-RU" sz="1800" dirty="0">
                <a:latin typeface="+mn-lt"/>
                <a:cs typeface="Aparajita" panose="01010601010101010101" pitchFamily="2"/>
              </a:rPr>
              <a:t>,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амидтері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болуы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мүмкін</a:t>
            </a:r>
            <a:r>
              <a:rPr lang="ru-RU" sz="1800" dirty="0">
                <a:latin typeface="+mn-lt"/>
                <a:cs typeface="Aparajita" panose="01010601010101010101" pitchFamily="2"/>
              </a:rPr>
              <a:t>.</a:t>
            </a:r>
          </a:p>
          <a:p>
            <a:pPr marL="361950" indent="-3619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800" dirty="0">
                <a:latin typeface="+mn-lt"/>
                <a:cs typeface="Aparajita" panose="01010601010101010101" pitchFamily="2"/>
              </a:rPr>
              <a:t>Катализатор - калий трет-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бутоксиді</a:t>
            </a:r>
            <a:r>
              <a:rPr lang="ru-RU" sz="1800" dirty="0">
                <a:latin typeface="+mn-lt"/>
                <a:cs typeface="Aparajita" panose="01010601010101010101" pitchFamily="2"/>
              </a:rPr>
              <a:t>, </a:t>
            </a:r>
            <a:r>
              <a:rPr lang="en-US" sz="1800" dirty="0">
                <a:latin typeface="+mn-lt"/>
                <a:cs typeface="Aparajita" panose="01010601010101010101" pitchFamily="2"/>
              </a:rPr>
              <a:t>NaNH</a:t>
            </a:r>
            <a:r>
              <a:rPr lang="en-US" sz="1400" dirty="0">
                <a:latin typeface="+mn-lt"/>
                <a:cs typeface="Aparajita" panose="01010601010101010101" pitchFamily="2"/>
              </a:rPr>
              <a:t>2</a:t>
            </a:r>
            <a:r>
              <a:rPr lang="en-US" sz="1800" dirty="0">
                <a:latin typeface="+mn-lt"/>
                <a:cs typeface="Aparajita" panose="01010601010101010101" pitchFamily="2"/>
              </a:rPr>
              <a:t>, </a:t>
            </a:r>
            <a:r>
              <a:rPr lang="ru-RU" sz="1800" dirty="0">
                <a:latin typeface="+mn-lt"/>
                <a:cs typeface="Aparajita" panose="01010601010101010101" pitchFamily="2"/>
              </a:rPr>
              <a:t>натрий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этилаты</a:t>
            </a:r>
            <a:r>
              <a:rPr lang="ru-RU" sz="1800" dirty="0">
                <a:latin typeface="+mn-lt"/>
                <a:cs typeface="Aparajita" panose="01010601010101010101" pitchFamily="2"/>
              </a:rPr>
              <a:t>.</a:t>
            </a:r>
          </a:p>
          <a:p>
            <a:pPr marL="361950" indent="-3619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1800" dirty="0" err="1">
                <a:latin typeface="+mn-lt"/>
                <a:cs typeface="Aparajita" panose="01010601010101010101" pitchFamily="2"/>
              </a:rPr>
              <a:t>Галогенгидрин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түзілген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кезде</a:t>
            </a:r>
            <a:r>
              <a:rPr lang="ru-RU" sz="1800" dirty="0">
                <a:latin typeface="+mn-lt"/>
                <a:cs typeface="Aparajita" panose="01010601010101010101" pitchFamily="2"/>
              </a:rPr>
              <a:t> реакция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сонымен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тоқталмайды</a:t>
            </a:r>
            <a:r>
              <a:rPr lang="ru-RU" sz="1800" dirty="0">
                <a:latin typeface="+mn-lt"/>
                <a:cs typeface="Aparajita" panose="01010601010101010101" pitchFamily="2"/>
              </a:rPr>
              <a:t>,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күшті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негіз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dirty="0" err="1">
                <a:latin typeface="+mn-lt"/>
                <a:cs typeface="Aparajita" panose="01010601010101010101" pitchFamily="2"/>
              </a:rPr>
              <a:t>қатысында</a:t>
            </a:r>
            <a:r>
              <a:rPr lang="ru-RU" dirty="0">
                <a:latin typeface="+mn-lt"/>
                <a:cs typeface="Aparajita" panose="01010601010101010101" pitchFamily="2"/>
              </a:rPr>
              <a:t> ары </a:t>
            </a:r>
            <a:r>
              <a:rPr lang="ru-RU" dirty="0" err="1">
                <a:latin typeface="+mn-lt"/>
                <a:cs typeface="Aparajita" panose="01010601010101010101" pitchFamily="2"/>
              </a:rPr>
              <a:t>қарай</a:t>
            </a:r>
            <a:r>
              <a:rPr lang="ru-RU" dirty="0">
                <a:latin typeface="+mn-lt"/>
                <a:cs typeface="Aparajita" panose="01010601010101010101" pitchFamily="2"/>
              </a:rPr>
              <a:t>       </a:t>
            </a:r>
            <a:r>
              <a:rPr lang="ru-RU" dirty="0" err="1">
                <a:latin typeface="+mn-lt"/>
                <a:cs typeface="Aparajita" panose="01010601010101010101" pitchFamily="2"/>
              </a:rPr>
              <a:t>дегидрогалогендену</a:t>
            </a:r>
            <a:r>
              <a:rPr lang="ru-RU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жүріп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глицидті</a:t>
            </a:r>
            <a:r>
              <a:rPr lang="ru-RU" sz="1800" dirty="0">
                <a:latin typeface="+mn-lt"/>
                <a:cs typeface="Aparajita" panose="01010601010101010101" pitchFamily="2"/>
              </a:rPr>
              <a:t> эфир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түзіледі</a:t>
            </a:r>
            <a:r>
              <a:rPr lang="ru-RU" sz="1800" dirty="0">
                <a:latin typeface="+mn-lt"/>
                <a:cs typeface="Aparajita" panose="01010601010101010101" pitchFamily="2"/>
              </a:rPr>
              <a:t>:</a:t>
            </a:r>
            <a:endParaRPr lang="ru-KZ" sz="1800" dirty="0">
              <a:latin typeface="+mn-lt"/>
              <a:cs typeface="Aparajita" panose="01010601010101010101" pitchFamily="2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7DFD5BD-5379-B670-E674-42B85886D6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080" r="12860"/>
          <a:stretch>
            <a:fillRect/>
          </a:stretch>
        </p:blipFill>
        <p:spPr>
          <a:xfrm>
            <a:off x="4848225" y="1814109"/>
            <a:ext cx="6015765" cy="403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89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8F7B2-0119-B027-6E3C-3253643CF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9533" y="197307"/>
            <a:ext cx="8229600" cy="609686"/>
          </a:xfrm>
        </p:spPr>
        <p:txBody>
          <a:bodyPr>
            <a:normAutofit/>
          </a:bodyPr>
          <a:lstStyle/>
          <a:p>
            <a:r>
              <a:rPr lang="ru-RU" sz="3200" b="1" dirty="0" err="1">
                <a:solidFill>
                  <a:srgbClr val="C00000"/>
                </a:solidFill>
                <a:latin typeface="+mn-lt"/>
                <a:cs typeface="Aparajita" panose="01010601010101010101" pitchFamily="2"/>
              </a:rPr>
              <a:t>Оксетандарды</a:t>
            </a:r>
            <a:r>
              <a:rPr lang="ru-RU" sz="3200" b="1" dirty="0">
                <a:solidFill>
                  <a:srgbClr val="C00000"/>
                </a:solidFill>
                <a:latin typeface="+mn-lt"/>
                <a:cs typeface="Aparajita" panose="01010601010101010101" pitchFamily="2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+mn-lt"/>
                <a:cs typeface="Aparajita" panose="01010601010101010101" pitchFamily="2"/>
              </a:rPr>
              <a:t>алу</a:t>
            </a:r>
            <a:r>
              <a:rPr lang="ru-RU" sz="3200" b="1" dirty="0">
                <a:solidFill>
                  <a:srgbClr val="C00000"/>
                </a:solidFill>
                <a:latin typeface="+mn-lt"/>
                <a:cs typeface="Aparajita" panose="01010601010101010101" pitchFamily="2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+mn-lt"/>
                <a:cs typeface="Aparajita" panose="01010601010101010101" pitchFamily="2"/>
              </a:rPr>
              <a:t>жолдары</a:t>
            </a:r>
            <a:endParaRPr lang="ru-KZ" sz="3200" b="1" dirty="0">
              <a:solidFill>
                <a:srgbClr val="C00000"/>
              </a:solidFill>
              <a:latin typeface="+mn-lt"/>
              <a:cs typeface="Aparajita" panose="01010601010101010101" pitchFamily="2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C3F4D57-4468-FE4E-55AF-52348F8AFB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9133" y="2137335"/>
            <a:ext cx="7109856" cy="22130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4428C7-DFBA-BBB2-08F6-79D8CA860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105" y="5630291"/>
            <a:ext cx="8992855" cy="609685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F03B8581-70D8-3C7F-1989-7D0E67C321F0}"/>
              </a:ext>
            </a:extLst>
          </p:cNvPr>
          <p:cNvSpPr txBox="1">
            <a:spLocks/>
          </p:cNvSpPr>
          <p:nvPr/>
        </p:nvSpPr>
        <p:spPr>
          <a:xfrm>
            <a:off x="922866" y="1058384"/>
            <a:ext cx="9694333" cy="8414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parajita" panose="01010601010101010101" pitchFamily="2"/>
              </a:rPr>
              <a:t>1. Габриэль </a:t>
            </a:r>
            <a:r>
              <a:rPr lang="ru-RU" sz="1800" b="1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Aparajita" panose="01010601010101010101" pitchFamily="2"/>
              </a:rPr>
              <a:t>реакциясы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parajita" panose="01010601010101010101" pitchFamily="2"/>
              </a:rPr>
              <a:t> </a:t>
            </a:r>
            <a:r>
              <a:rPr lang="ru-RU" sz="1800" b="1" dirty="0">
                <a:latin typeface="+mn-lt"/>
                <a:cs typeface="Aparajita" panose="01010601010101010101" pitchFamily="2"/>
              </a:rPr>
              <a:t>-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оксетандарды</a:t>
            </a:r>
            <a:r>
              <a:rPr lang="ru-RU" sz="1800" dirty="0">
                <a:latin typeface="+mn-lt"/>
                <a:cs typeface="Aparajita" panose="01010601010101010101" pitchFamily="2"/>
              </a:rPr>
              <a:t> (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триметиленоксид</a:t>
            </a:r>
            <a:r>
              <a:rPr lang="ru-RU" sz="1800" dirty="0">
                <a:latin typeface="+mn-lt"/>
                <a:cs typeface="Aparajita" panose="01010601010101010101" pitchFamily="2"/>
              </a:rPr>
              <a:t>) 3-галоген-1-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пропанолдарға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+mn-lt"/>
                <a:cs typeface="Aparajita" panose="01010601010101010101" pitchFamily="2"/>
              </a:rPr>
              <a:t>(у-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Aparajita" panose="01010601010101010101" pitchFamily="2"/>
              </a:rPr>
              <a:t>галогеноспирттер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+mn-lt"/>
                <a:cs typeface="Aparajita" panose="01010601010101010101" pitchFamily="2"/>
              </a:rPr>
              <a:t>) </a:t>
            </a:r>
            <a:r>
              <a:rPr lang="ru-RU" sz="1800" dirty="0">
                <a:latin typeface="+mn-lt"/>
                <a:cs typeface="Aparajita" panose="01010601010101010101" pitchFamily="2"/>
              </a:rPr>
              <a:t>н/е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олардың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күрделі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эфирлеріне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сілтімен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әсер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етіп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алады</a:t>
            </a:r>
            <a:r>
              <a:rPr lang="ru-RU" sz="1800" dirty="0">
                <a:latin typeface="+mn-lt"/>
                <a:cs typeface="Aparajita" panose="01010601010101010101" pitchFamily="2"/>
              </a:rPr>
              <a:t>.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Бұл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кезде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молекулаішілік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алкилдену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арқылы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оксетан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сақинасы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жабылады</a:t>
            </a:r>
            <a:r>
              <a:rPr lang="ru-RU" sz="1800" dirty="0">
                <a:latin typeface="+mn-lt"/>
                <a:cs typeface="Aparajita" panose="01010601010101010101" pitchFamily="2"/>
              </a:rPr>
              <a:t>.</a:t>
            </a:r>
            <a:endParaRPr lang="ru-KZ" sz="1800" dirty="0">
              <a:latin typeface="+mn-lt"/>
              <a:cs typeface="Aparajita" panose="01010601010101010101" pitchFamily="2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CA512DF-ABA3-60EA-6813-75A905359721}"/>
              </a:ext>
            </a:extLst>
          </p:cNvPr>
          <p:cNvSpPr txBox="1">
            <a:spLocks/>
          </p:cNvSpPr>
          <p:nvPr/>
        </p:nvSpPr>
        <p:spPr>
          <a:xfrm>
            <a:off x="922866" y="4537467"/>
            <a:ext cx="9694333" cy="8414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err="1">
                <a:latin typeface="+mn-lt"/>
                <a:cs typeface="Aparajita" panose="01010601010101010101" pitchFamily="2"/>
              </a:rPr>
              <a:t>Мысалы</a:t>
            </a:r>
            <a:r>
              <a:rPr lang="ru-RU" sz="1800" dirty="0">
                <a:latin typeface="+mn-lt"/>
                <a:cs typeface="Aparajita" panose="01010601010101010101" pitchFamily="2"/>
              </a:rPr>
              <a:t>, 3-хлорпропилацетатқа 150°С-та калий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гидроксидімен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әсер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еткенде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алмастырылмаған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оксетан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түзіледі</a:t>
            </a:r>
            <a:r>
              <a:rPr lang="ru-RU" sz="1800" dirty="0">
                <a:latin typeface="+mn-lt"/>
                <a:cs typeface="Aparajita" panose="01010601010101010101" pitchFamily="2"/>
              </a:rPr>
              <a:t>.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Оның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шығымы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шамамен</a:t>
            </a:r>
            <a:r>
              <a:rPr lang="ru-RU" sz="1800" dirty="0">
                <a:latin typeface="+mn-lt"/>
                <a:cs typeface="Aparajita" panose="01010601010101010101" pitchFamily="2"/>
              </a:rPr>
              <a:t> 40%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құрайды</a:t>
            </a:r>
            <a:r>
              <a:rPr lang="ru-RU" sz="1800" dirty="0">
                <a:latin typeface="+mn-lt"/>
                <a:cs typeface="Aparajita" panose="01010601010101010101" pitchFamily="2"/>
              </a:rPr>
              <a:t>:</a:t>
            </a:r>
            <a:endParaRPr lang="ru-KZ" sz="1800" dirty="0">
              <a:latin typeface="+mn-lt"/>
              <a:cs typeface="Aparajita" panose="01010601010101010101" pitchFamily="2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DDFCBAA-4BB0-9536-ADF6-54E7FFC0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970D-34C2-4154-878B-380DEC61799A}" type="slidenum">
              <a:rPr lang="ru-KZ" smtClean="0"/>
              <a:t>11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43017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00B0F22-BB90-C931-F891-04054B2A6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00" y="610858"/>
            <a:ext cx="10515600" cy="1325563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parajita" panose="01010601010101010101" pitchFamily="2"/>
              </a:rPr>
              <a:t>2. </a:t>
            </a:r>
            <a:r>
              <a:rPr lang="ru-RU" sz="1800" b="1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Aparajita" panose="01010601010101010101" pitchFamily="2"/>
              </a:rPr>
              <a:t>Фотохимиялық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parajita" panose="01010601010101010101" pitchFamily="2"/>
              </a:rPr>
              <a:t> [2+2]-</a:t>
            </a:r>
            <a:r>
              <a:rPr lang="ru-RU" sz="1800" b="1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Aparajita" panose="01010601010101010101" pitchFamily="2"/>
              </a:rPr>
              <a:t>циклоқосылу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parajita" panose="01010601010101010101" pitchFamily="2"/>
              </a:rPr>
              <a:t> </a:t>
            </a:r>
            <a:r>
              <a:rPr lang="ru-RU" sz="1800" b="1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Aparajita" panose="01010601010101010101" pitchFamily="2"/>
              </a:rPr>
              <a:t>реакциясы</a:t>
            </a:r>
            <a:b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parajita" panose="01010601010101010101" pitchFamily="2"/>
              </a:rPr>
            </a:br>
            <a:br>
              <a:rPr lang="ru-RU" sz="1800" dirty="0">
                <a:latin typeface="+mn-lt"/>
                <a:cs typeface="Aparajita" panose="01010601010101010101" pitchFamily="2"/>
              </a:rPr>
            </a:br>
            <a:r>
              <a:rPr lang="ru-RU" sz="1800" dirty="0">
                <a:latin typeface="+mn-lt"/>
                <a:cs typeface="Aparajita" panose="01010601010101010101" pitchFamily="2"/>
              </a:rPr>
              <a:t>Осы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үрдіс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типі</a:t>
            </a:r>
            <a:r>
              <a:rPr lang="ru-RU" sz="1800" dirty="0">
                <a:latin typeface="+mn-lt"/>
                <a:cs typeface="Aparajita" panose="01010601010101010101" pitchFamily="2"/>
              </a:rPr>
              <a:t> –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Патерно</a:t>
            </a:r>
            <a:r>
              <a:rPr lang="ru-RU" sz="1800" dirty="0">
                <a:latin typeface="+mn-lt"/>
                <a:cs typeface="Aparajita" panose="01010601010101010101" pitchFamily="2"/>
              </a:rPr>
              <a:t> -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Бьюхи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реакциясы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болып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табылады</a:t>
            </a:r>
            <a:r>
              <a:rPr lang="ru-RU" sz="1800" dirty="0">
                <a:latin typeface="+mn-lt"/>
                <a:cs typeface="Aparajita" panose="01010601010101010101" pitchFamily="2"/>
              </a:rPr>
              <a:t>,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яғни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олефиндердің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альдегидтерге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және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кетондарға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фитокосылуы</a:t>
            </a:r>
            <a:r>
              <a:rPr lang="ru-RU" sz="1800" dirty="0">
                <a:latin typeface="+mn-lt"/>
                <a:cs typeface="Aparajita" panose="01010601010101010101" pitchFamily="2"/>
              </a:rPr>
              <a:t>.</a:t>
            </a:r>
            <a:br>
              <a:rPr lang="en-US" sz="1800" dirty="0">
                <a:latin typeface="+mn-lt"/>
              </a:rPr>
            </a:br>
            <a:endParaRPr lang="ru-KZ" sz="1800" dirty="0">
              <a:latin typeface="+mn-lt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F147EB3-31D0-69DD-D005-F8483DA8B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199" y="2049633"/>
            <a:ext cx="3650374" cy="121235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21747F2-6FC3-154E-8249-4CBA8B46B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1" y="4276657"/>
            <a:ext cx="6535075" cy="2101732"/>
          </a:xfrm>
          <a:prstGeom prst="rect">
            <a:avLst/>
          </a:prstGeom>
        </p:spPr>
      </p:pic>
      <p:sp>
        <p:nvSpPr>
          <p:cNvPr id="11" name="Заголовок 5">
            <a:extLst>
              <a:ext uri="{FF2B5EF4-FFF2-40B4-BE49-F238E27FC236}">
                <a16:creationId xmlns:a16="http://schemas.microsoft.com/office/drawing/2014/main" id="{0438D550-7AF8-1FC2-9B26-5C5BB5EB89C0}"/>
              </a:ext>
            </a:extLst>
          </p:cNvPr>
          <p:cNvSpPr txBox="1">
            <a:spLocks/>
          </p:cNvSpPr>
          <p:nvPr/>
        </p:nvSpPr>
        <p:spPr>
          <a:xfrm>
            <a:off x="1244600" y="295109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latin typeface="+mn-lt"/>
                <a:cs typeface="Aparajita" panose="01010601010101010101" pitchFamily="2"/>
              </a:rPr>
              <a:t>Реакция </a:t>
            </a:r>
            <a:r>
              <a:rPr lang="ru-RU" sz="1800" u="sng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Aparajita" panose="01010601010101010101" pitchFamily="2"/>
              </a:rPr>
              <a:t>бирадикалды</a:t>
            </a:r>
            <a:r>
              <a:rPr lang="ru-RU" sz="1800" u="sng" dirty="0">
                <a:solidFill>
                  <a:schemeClr val="accent5">
                    <a:lumMod val="50000"/>
                  </a:schemeClr>
                </a:solidFill>
                <a:latin typeface="+mn-lt"/>
                <a:cs typeface="Aparajita" panose="01010601010101010101" pitchFamily="2"/>
              </a:rPr>
              <a:t> интермедиат </a:t>
            </a:r>
            <a:r>
              <a:rPr lang="ru-RU" sz="1800" dirty="0">
                <a:latin typeface="+mn-lt"/>
                <a:cs typeface="Aparajita" panose="01010601010101010101" pitchFamily="2"/>
              </a:rPr>
              <a:t>ар</a:t>
            </a:r>
            <a:r>
              <a:rPr lang="kk-KZ" sz="1800" dirty="0">
                <a:latin typeface="+mn-lt"/>
                <a:cs typeface="Aparajita" panose="01010601010101010101" pitchFamily="2"/>
              </a:rPr>
              <a:t>қылы жүреді</a:t>
            </a:r>
            <a:r>
              <a:rPr lang="en-US" sz="1800" dirty="0">
                <a:latin typeface="+mn-lt"/>
                <a:cs typeface="Aparajita" panose="01010601010101010101" pitchFamily="2"/>
              </a:rPr>
              <a:t>:</a:t>
            </a:r>
            <a:endParaRPr lang="ru-KZ" sz="1800" dirty="0">
              <a:latin typeface="+mn-lt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997CFDA-3760-D186-97B8-1C04A5CA2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970D-34C2-4154-878B-380DEC61799A}" type="slidenum">
              <a:rPr lang="ru-KZ" smtClean="0"/>
              <a:t>12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60109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A02C5-36DE-4C70-DED3-5855DC52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550" y="330200"/>
            <a:ext cx="6746875" cy="6656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err="1">
                <a:solidFill>
                  <a:srgbClr val="C00000"/>
                </a:solidFill>
                <a:latin typeface="+mn-lt"/>
                <a:cs typeface="Aparajita" panose="01010601010101010101" pitchFamily="2"/>
              </a:rPr>
              <a:t>Оксиран</a:t>
            </a:r>
            <a:r>
              <a:rPr lang="ru-RU" sz="2700" b="1" dirty="0">
                <a:solidFill>
                  <a:srgbClr val="C00000"/>
                </a:solidFill>
                <a:latin typeface="+mn-lt"/>
                <a:cs typeface="Aparajita" panose="01010601010101010101" pitchFamily="2"/>
              </a:rPr>
              <a:t> мен </a:t>
            </a:r>
            <a:r>
              <a:rPr lang="ru-RU" sz="2700" b="1" dirty="0" err="1">
                <a:solidFill>
                  <a:srgbClr val="C00000"/>
                </a:solidFill>
                <a:latin typeface="+mn-lt"/>
                <a:cs typeface="Aparajita" panose="01010601010101010101" pitchFamily="2"/>
              </a:rPr>
              <a:t>оксетанның</a:t>
            </a:r>
            <a:r>
              <a:rPr lang="ru-RU" sz="2700" b="1" dirty="0">
                <a:solidFill>
                  <a:srgbClr val="C00000"/>
                </a:solidFill>
                <a:latin typeface="+mn-lt"/>
                <a:cs typeface="Aparajita" panose="01010601010101010101" pitchFamily="2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+mn-lt"/>
                <a:cs typeface="Aparajita" panose="01010601010101010101" pitchFamily="2"/>
              </a:rPr>
              <a:t>химиялық</a:t>
            </a:r>
            <a:r>
              <a:rPr lang="ru-RU" sz="2700" b="1" dirty="0">
                <a:solidFill>
                  <a:srgbClr val="C00000"/>
                </a:solidFill>
                <a:latin typeface="+mn-lt"/>
                <a:cs typeface="Aparajita" panose="01010601010101010101" pitchFamily="2"/>
              </a:rPr>
              <a:t> </a:t>
            </a:r>
            <a:r>
              <a:rPr lang="ru-RU" sz="2700" b="1" dirty="0" err="1">
                <a:solidFill>
                  <a:srgbClr val="C00000"/>
                </a:solidFill>
                <a:latin typeface="+mn-lt"/>
                <a:cs typeface="Aparajita" panose="01010601010101010101" pitchFamily="2"/>
              </a:rPr>
              <a:t>қасиеттері</a:t>
            </a:r>
            <a:endParaRPr lang="ru-KZ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F346A0-A10E-B4B2-D50E-4A369D1A2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9800" y="3637544"/>
            <a:ext cx="4717058" cy="2671264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C2F43F3C-9292-AFD0-1B0A-054AF052FCAA}"/>
              </a:ext>
            </a:extLst>
          </p:cNvPr>
          <p:cNvSpPr txBox="1">
            <a:spLocks/>
          </p:cNvSpPr>
          <p:nvPr/>
        </p:nvSpPr>
        <p:spPr>
          <a:xfrm>
            <a:off x="677333" y="1076325"/>
            <a:ext cx="9304867" cy="2480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ru-RU" sz="7200" dirty="0" err="1">
                <a:latin typeface="+mn-lt"/>
                <a:cs typeface="Aparajita" panose="01010601010101010101" pitchFamily="2"/>
              </a:rPr>
              <a:t>Оксиран</a:t>
            </a:r>
            <a:r>
              <a:rPr lang="ru-RU" sz="7200" dirty="0">
                <a:latin typeface="+mn-lt"/>
                <a:cs typeface="Aparajita" panose="01010601010101010101" pitchFamily="2"/>
              </a:rPr>
              <a:t> мен </a:t>
            </a:r>
            <a:r>
              <a:rPr lang="ru-RU" sz="7200" dirty="0" err="1">
                <a:latin typeface="+mn-lt"/>
                <a:cs typeface="Aparajita" panose="01010601010101010101" pitchFamily="2"/>
              </a:rPr>
              <a:t>оксетан</a:t>
            </a:r>
            <a:r>
              <a:rPr lang="ru-RU" sz="7200" dirty="0">
                <a:latin typeface="+mn-lt"/>
                <a:cs typeface="Aparajita" panose="01010601010101010101" pitchFamily="2"/>
              </a:rPr>
              <a:t> </a:t>
            </a:r>
            <a:r>
              <a:rPr lang="ru-RU" sz="7200" dirty="0" err="1">
                <a:latin typeface="+mn-lt"/>
                <a:cs typeface="Aparajita" panose="01010601010101010101" pitchFamily="2"/>
              </a:rPr>
              <a:t>реакциялық</a:t>
            </a:r>
            <a:r>
              <a:rPr lang="ru-RU" sz="7200" dirty="0">
                <a:latin typeface="+mn-lt"/>
                <a:cs typeface="Aparajita" panose="01010601010101010101" pitchFamily="2"/>
              </a:rPr>
              <a:t> </a:t>
            </a:r>
            <a:r>
              <a:rPr lang="ru-RU" sz="7200" dirty="0" err="1">
                <a:latin typeface="+mn-lt"/>
                <a:cs typeface="Aparajita" panose="01010601010101010101" pitchFamily="2"/>
              </a:rPr>
              <a:t>қабілеті</a:t>
            </a:r>
            <a:r>
              <a:rPr lang="ru-RU" sz="7200" dirty="0">
                <a:latin typeface="+mn-lt"/>
                <a:cs typeface="Aparajita" panose="01010601010101010101" pitchFamily="2"/>
              </a:rPr>
              <a:t> </a:t>
            </a:r>
            <a:r>
              <a:rPr lang="ru-RU" sz="7200" dirty="0" err="1">
                <a:latin typeface="+mn-lt"/>
                <a:cs typeface="Aparajita" panose="01010601010101010101" pitchFamily="2"/>
              </a:rPr>
              <a:t>жоғары</a:t>
            </a:r>
            <a:r>
              <a:rPr lang="ru-RU" sz="7200" dirty="0">
                <a:latin typeface="+mn-lt"/>
                <a:cs typeface="Aparajita" panose="01010601010101010101" pitchFamily="2"/>
              </a:rPr>
              <a:t> </a:t>
            </a:r>
            <a:r>
              <a:rPr lang="ru-RU" sz="7200" dirty="0" err="1">
                <a:latin typeface="+mn-lt"/>
                <a:cs typeface="Aparajita" panose="01010601010101010101" pitchFamily="2"/>
              </a:rPr>
              <a:t>қосылыстар</a:t>
            </a:r>
            <a:r>
              <a:rPr lang="ru-RU" sz="7200" dirty="0">
                <a:latin typeface="+mn-lt"/>
                <a:cs typeface="Aparajita" panose="01010601010101010101" pitchFamily="2"/>
              </a:rPr>
              <a:t>. </a:t>
            </a:r>
            <a:r>
              <a:rPr lang="ru-RU" sz="7200" dirty="0" err="1">
                <a:latin typeface="+mn-lt"/>
                <a:cs typeface="Aparajita" panose="01010601010101010101" pitchFamily="2"/>
              </a:rPr>
              <a:t>Бұл</a:t>
            </a:r>
            <a:r>
              <a:rPr lang="ru-RU" sz="7200" dirty="0">
                <a:latin typeface="+mn-lt"/>
                <a:cs typeface="Aparajita" panose="01010601010101010101" pitchFamily="2"/>
              </a:rPr>
              <a:t> </a:t>
            </a:r>
            <a:r>
              <a:rPr lang="ru-RU" sz="7200" dirty="0" err="1">
                <a:latin typeface="+mn-lt"/>
                <a:cs typeface="Aparajita" panose="01010601010101010101" pitchFamily="2"/>
              </a:rPr>
              <a:t>циклдардың</a:t>
            </a:r>
            <a:r>
              <a:rPr lang="ru-RU" sz="7200" dirty="0">
                <a:latin typeface="+mn-lt"/>
                <a:cs typeface="Aparajita" panose="01010601010101010101" pitchFamily="2"/>
              </a:rPr>
              <a:t> </a:t>
            </a:r>
            <a:r>
              <a:rPr lang="ru-RU" sz="7200" dirty="0" err="1">
                <a:latin typeface="+mn-lt"/>
                <a:cs typeface="Aparajita" panose="01010601010101010101" pitchFamily="2"/>
              </a:rPr>
              <a:t>бұрыштық</a:t>
            </a:r>
            <a:r>
              <a:rPr lang="ru-RU" sz="7200" dirty="0">
                <a:latin typeface="+mn-lt"/>
                <a:cs typeface="Aparajita" panose="01010601010101010101" pitchFamily="2"/>
              </a:rPr>
              <a:t> </a:t>
            </a:r>
            <a:r>
              <a:rPr lang="ru-RU" sz="7200" dirty="0" err="1">
                <a:latin typeface="+mn-lt"/>
                <a:cs typeface="Aparajita" panose="01010601010101010101" pitchFamily="2"/>
              </a:rPr>
              <a:t>және</a:t>
            </a:r>
            <a:r>
              <a:rPr lang="ru-RU" sz="7200" dirty="0">
                <a:latin typeface="+mn-lt"/>
                <a:cs typeface="Aparajita" panose="01010601010101010101" pitchFamily="2"/>
              </a:rPr>
              <a:t> </a:t>
            </a:r>
            <a:r>
              <a:rPr lang="ru-RU" sz="7200" dirty="0" err="1">
                <a:latin typeface="+mn-lt"/>
                <a:cs typeface="Aparajita" panose="01010601010101010101" pitchFamily="2"/>
              </a:rPr>
              <a:t>торсинды</a:t>
            </a:r>
            <a:r>
              <a:rPr lang="ru-RU" sz="7200" dirty="0">
                <a:latin typeface="+mn-lt"/>
                <a:cs typeface="Aparajita" panose="01010601010101010101" pitchFamily="2"/>
              </a:rPr>
              <a:t> </a:t>
            </a:r>
            <a:r>
              <a:rPr lang="ru-RU" sz="7200" dirty="0" err="1">
                <a:latin typeface="+mn-lt"/>
                <a:cs typeface="Aparajita" panose="01010601010101010101" pitchFamily="2"/>
              </a:rPr>
              <a:t>кернеулігімен</a:t>
            </a:r>
            <a:r>
              <a:rPr lang="ru-RU" sz="7200" dirty="0">
                <a:latin typeface="+mn-lt"/>
                <a:cs typeface="Aparajita" panose="01010601010101010101" pitchFamily="2"/>
              </a:rPr>
              <a:t> ж/е де С-О </a:t>
            </a:r>
            <a:r>
              <a:rPr lang="ru-RU" sz="7200" dirty="0" err="1">
                <a:latin typeface="+mn-lt"/>
                <a:cs typeface="Aparajita" panose="01010601010101010101" pitchFamily="2"/>
              </a:rPr>
              <a:t>полярлы</a:t>
            </a:r>
            <a:r>
              <a:rPr lang="ru-RU" sz="7200" dirty="0">
                <a:latin typeface="+mn-lt"/>
                <a:cs typeface="Aparajita" panose="01010601010101010101" pitchFamily="2"/>
              </a:rPr>
              <a:t> </a:t>
            </a:r>
            <a:r>
              <a:rPr lang="ru-RU" sz="7200" dirty="0" err="1">
                <a:latin typeface="+mn-lt"/>
                <a:cs typeface="Aparajita" panose="01010601010101010101" pitchFamily="2"/>
              </a:rPr>
              <a:t>байланыстың</a:t>
            </a:r>
            <a:r>
              <a:rPr lang="ru-RU" sz="7200" dirty="0">
                <a:latin typeface="+mn-lt"/>
                <a:cs typeface="Aparajita" panose="01010601010101010101" pitchFamily="2"/>
              </a:rPr>
              <a:t> </a:t>
            </a:r>
            <a:r>
              <a:rPr lang="ru-RU" sz="7200" dirty="0" err="1">
                <a:latin typeface="+mn-lt"/>
                <a:cs typeface="Aparajita" panose="01010601010101010101" pitchFamily="2"/>
              </a:rPr>
              <a:t>болуымен</a:t>
            </a:r>
            <a:r>
              <a:rPr lang="ru-RU" sz="7200" dirty="0">
                <a:latin typeface="+mn-lt"/>
                <a:cs typeface="Aparajita" panose="01010601010101010101" pitchFamily="2"/>
              </a:rPr>
              <a:t> </a:t>
            </a:r>
            <a:r>
              <a:rPr lang="ru-RU" sz="7200" dirty="0" err="1">
                <a:latin typeface="+mn-lt"/>
                <a:cs typeface="Aparajita" panose="01010601010101010101" pitchFamily="2"/>
              </a:rPr>
              <a:t>түсіндіріледі</a:t>
            </a:r>
            <a:r>
              <a:rPr lang="ru-RU" sz="7200" dirty="0">
                <a:latin typeface="+mn-lt"/>
                <a:cs typeface="Aparajita" panose="01010601010101010101" pitchFamily="2"/>
              </a:rPr>
              <a:t>.</a:t>
            </a:r>
            <a:endParaRPr lang="en-US" sz="7200" dirty="0">
              <a:latin typeface="+mn-lt"/>
              <a:cs typeface="Aparajita" panose="01010601010101010101" pitchFamily="2"/>
            </a:endParaRPr>
          </a:p>
          <a:p>
            <a:pPr algn="just">
              <a:lnSpc>
                <a:spcPct val="120000"/>
              </a:lnSpc>
            </a:pPr>
            <a:br>
              <a:rPr lang="ru-RU" sz="7200" dirty="0">
                <a:latin typeface="+mn-lt"/>
                <a:cs typeface="Aparajita" panose="01010601010101010101" pitchFamily="2"/>
              </a:rPr>
            </a:br>
            <a:r>
              <a:rPr lang="ru-RU" sz="7200" dirty="0" err="1">
                <a:latin typeface="+mn-lt"/>
                <a:cs typeface="Aparajita" panose="01010601010101010101" pitchFamily="2"/>
              </a:rPr>
              <a:t>Электрофилді</a:t>
            </a:r>
            <a:r>
              <a:rPr lang="ru-RU" sz="7200" dirty="0">
                <a:latin typeface="+mn-lt"/>
                <a:cs typeface="Aparajita" panose="01010601010101010101" pitchFamily="2"/>
              </a:rPr>
              <a:t> ж/е </a:t>
            </a:r>
            <a:r>
              <a:rPr lang="ru-RU" sz="7200" dirty="0" err="1">
                <a:latin typeface="+mn-lt"/>
                <a:cs typeface="Aparajita" panose="01010601010101010101" pitchFamily="2"/>
              </a:rPr>
              <a:t>нуклеофилді</a:t>
            </a:r>
            <a:r>
              <a:rPr lang="ru-RU" sz="7200" dirty="0">
                <a:latin typeface="+mn-lt"/>
                <a:cs typeface="Aparajita" panose="01010601010101010101" pitchFamily="2"/>
              </a:rPr>
              <a:t> </a:t>
            </a:r>
            <a:r>
              <a:rPr lang="ru-RU" sz="7200" dirty="0" err="1">
                <a:latin typeface="+mn-lt"/>
                <a:cs typeface="Aparajita" panose="01010601010101010101" pitchFamily="2"/>
              </a:rPr>
              <a:t>реагенттер</a:t>
            </a:r>
            <a:r>
              <a:rPr lang="ru-RU" sz="7200" dirty="0">
                <a:latin typeface="+mn-lt"/>
                <a:cs typeface="Aparajita" panose="01010601010101010101" pitchFamily="2"/>
              </a:rPr>
              <a:t> </a:t>
            </a:r>
            <a:r>
              <a:rPr lang="ru-RU" sz="7200" dirty="0" err="1">
                <a:latin typeface="+mn-lt"/>
                <a:cs typeface="Aparajita" panose="01010601010101010101" pitchFamily="2"/>
              </a:rPr>
              <a:t>әсер</a:t>
            </a:r>
            <a:r>
              <a:rPr lang="ru-RU" sz="7200" dirty="0">
                <a:latin typeface="+mn-lt"/>
                <a:cs typeface="Aparajita" panose="01010601010101010101" pitchFamily="2"/>
              </a:rPr>
              <a:t> </a:t>
            </a:r>
            <a:r>
              <a:rPr lang="ru-RU" sz="7200" dirty="0" err="1">
                <a:latin typeface="+mn-lt"/>
                <a:cs typeface="Aparajita" panose="01010601010101010101" pitchFamily="2"/>
              </a:rPr>
              <a:t>еткенде</a:t>
            </a:r>
            <a:r>
              <a:rPr lang="ru-RU" sz="7200" dirty="0">
                <a:latin typeface="+mn-lt"/>
                <a:cs typeface="Aparajita" panose="01010601010101010101" pitchFamily="2"/>
              </a:rPr>
              <a:t> С-О-</a:t>
            </a:r>
            <a:r>
              <a:rPr lang="ru-RU" sz="7200" dirty="0" err="1">
                <a:latin typeface="+mn-lt"/>
                <a:cs typeface="Aparajita" panose="01010601010101010101" pitchFamily="2"/>
              </a:rPr>
              <a:t>байланыс</a:t>
            </a:r>
            <a:r>
              <a:rPr lang="ru-RU" sz="7200" dirty="0">
                <a:latin typeface="+mn-lt"/>
                <a:cs typeface="Aparajita" panose="01010601010101010101" pitchFamily="2"/>
              </a:rPr>
              <a:t> </a:t>
            </a:r>
            <a:r>
              <a:rPr lang="ru-RU" sz="7200" dirty="0" err="1">
                <a:latin typeface="+mn-lt"/>
                <a:cs typeface="Aparajita" panose="01010601010101010101" pitchFamily="2"/>
              </a:rPr>
              <a:t>үзіліп</a:t>
            </a:r>
            <a:r>
              <a:rPr lang="ru-RU" sz="7200" dirty="0">
                <a:latin typeface="+mn-lt"/>
                <a:cs typeface="Aparajita" panose="01010601010101010101" pitchFamily="2"/>
              </a:rPr>
              <a:t>, реагент </a:t>
            </a:r>
            <a:r>
              <a:rPr lang="ru-RU" sz="7200" dirty="0" err="1">
                <a:latin typeface="+mn-lt"/>
                <a:cs typeface="Aparajita" panose="01010601010101010101" pitchFamily="2"/>
              </a:rPr>
              <a:t>молекуласы</a:t>
            </a:r>
            <a:r>
              <a:rPr lang="ru-RU" sz="7200" dirty="0">
                <a:latin typeface="+mn-lt"/>
                <a:cs typeface="Aparajita" panose="01010601010101010101" pitchFamily="2"/>
              </a:rPr>
              <a:t> </a:t>
            </a:r>
            <a:r>
              <a:rPr lang="ru-RU" sz="7200" dirty="0" err="1">
                <a:latin typeface="+mn-lt"/>
                <a:cs typeface="Aparajita" panose="01010601010101010101" pitchFamily="2"/>
              </a:rPr>
              <a:t>циклдің</a:t>
            </a:r>
            <a:r>
              <a:rPr lang="ru-RU" sz="7200" dirty="0">
                <a:latin typeface="+mn-lt"/>
                <a:cs typeface="Aparajita" panose="01010601010101010101" pitchFamily="2"/>
              </a:rPr>
              <a:t> </a:t>
            </a:r>
            <a:r>
              <a:rPr lang="ru-RU" sz="7200" dirty="0" err="1">
                <a:latin typeface="+mn-lt"/>
                <a:cs typeface="Aparajita" panose="01010601010101010101" pitchFamily="2"/>
              </a:rPr>
              <a:t>үзілген</a:t>
            </a:r>
            <a:r>
              <a:rPr lang="ru-RU" sz="7200" dirty="0">
                <a:latin typeface="+mn-lt"/>
                <a:cs typeface="Aparajita" panose="01010601010101010101" pitchFamily="2"/>
              </a:rPr>
              <a:t> </a:t>
            </a:r>
            <a:r>
              <a:rPr lang="ru-RU" sz="7200" dirty="0" err="1">
                <a:latin typeface="+mn-lt"/>
                <a:cs typeface="Aparajita" panose="01010601010101010101" pitchFamily="2"/>
              </a:rPr>
              <a:t>жері</a:t>
            </a:r>
            <a:r>
              <a:rPr lang="ru-RU" sz="7200" dirty="0">
                <a:latin typeface="+mn-lt"/>
                <a:cs typeface="Aparajita" panose="01010601010101010101" pitchFamily="2"/>
              </a:rPr>
              <a:t> </a:t>
            </a:r>
            <a:r>
              <a:rPr lang="ru-RU" sz="7200" dirty="0" err="1">
                <a:latin typeface="+mn-lt"/>
                <a:cs typeface="Aparajita" panose="01010601010101010101" pitchFamily="2"/>
              </a:rPr>
              <a:t>бойынша</a:t>
            </a:r>
            <a:r>
              <a:rPr lang="ru-RU" sz="7200" dirty="0">
                <a:latin typeface="+mn-lt"/>
                <a:cs typeface="Aparajita" panose="01010601010101010101" pitchFamily="2"/>
              </a:rPr>
              <a:t> </a:t>
            </a:r>
            <a:r>
              <a:rPr lang="ru-RU" sz="7200" dirty="0" err="1">
                <a:latin typeface="+mn-lt"/>
                <a:cs typeface="Aparajita" panose="01010601010101010101" pitchFamily="2"/>
              </a:rPr>
              <a:t>қосылады</a:t>
            </a:r>
            <a:r>
              <a:rPr lang="ru-RU" sz="7200" dirty="0">
                <a:latin typeface="+mn-lt"/>
                <a:cs typeface="Aparajita" panose="01010601010101010101" pitchFamily="2"/>
              </a:rPr>
              <a:t>. Реакция </a:t>
            </a:r>
            <a:r>
              <a:rPr lang="ru-RU" sz="7200" dirty="0" err="1">
                <a:latin typeface="+mn-lt"/>
                <a:cs typeface="Aparajita" panose="01010601010101010101" pitchFamily="2"/>
              </a:rPr>
              <a:t>көп</a:t>
            </a:r>
            <a:r>
              <a:rPr lang="ru-RU" sz="7200" dirty="0">
                <a:latin typeface="+mn-lt"/>
                <a:cs typeface="Aparajita" panose="01010601010101010101" pitchFamily="2"/>
              </a:rPr>
              <a:t> </a:t>
            </a:r>
            <a:r>
              <a:rPr lang="ru-RU" sz="7200" dirty="0" err="1">
                <a:latin typeface="+mn-lt"/>
                <a:cs typeface="Aparajita" panose="01010601010101010101" pitchFamily="2"/>
              </a:rPr>
              <a:t>жағдайда</a:t>
            </a:r>
            <a:r>
              <a:rPr lang="ru-RU" sz="7200" dirty="0">
                <a:latin typeface="+mn-lt"/>
                <a:cs typeface="Aparajita" panose="01010601010101010101" pitchFamily="2"/>
              </a:rPr>
              <a:t> </a:t>
            </a:r>
            <a:r>
              <a:rPr lang="ru-RU" sz="7200" dirty="0" err="1">
                <a:latin typeface="+mn-lt"/>
                <a:cs typeface="Aparajita" panose="01010601010101010101" pitchFamily="2"/>
              </a:rPr>
              <a:t>қышқылдармен</a:t>
            </a:r>
            <a:r>
              <a:rPr lang="ru-RU" sz="7200" dirty="0">
                <a:latin typeface="+mn-lt"/>
                <a:cs typeface="Aparajita" panose="01010601010101010101" pitchFamily="2"/>
              </a:rPr>
              <a:t> </a:t>
            </a:r>
            <a:r>
              <a:rPr lang="ru-RU" sz="7200" dirty="0" err="1">
                <a:latin typeface="+mn-lt"/>
                <a:cs typeface="Aparajita" panose="01010601010101010101" pitchFamily="2"/>
              </a:rPr>
              <a:t>катализденеді</a:t>
            </a:r>
            <a:r>
              <a:rPr lang="ru-RU" sz="7200" dirty="0">
                <a:latin typeface="+mn-lt"/>
                <a:cs typeface="Aparajita" panose="01010601010101010101" pitchFamily="2"/>
              </a:rPr>
              <a:t>.</a:t>
            </a:r>
            <a:endParaRPr lang="en-US" sz="7200" dirty="0">
              <a:latin typeface="+mn-lt"/>
              <a:cs typeface="Aparajita" panose="01010601010101010101" pitchFamily="2"/>
            </a:endParaRPr>
          </a:p>
          <a:p>
            <a:pPr algn="just">
              <a:lnSpc>
                <a:spcPct val="120000"/>
              </a:lnSpc>
            </a:pPr>
            <a:br>
              <a:rPr lang="ru-RU" sz="7200" dirty="0">
                <a:latin typeface="+mn-lt"/>
                <a:cs typeface="Aparajita" panose="01010601010101010101" pitchFamily="2"/>
              </a:rPr>
            </a:br>
            <a:r>
              <a:rPr lang="ru-RU" sz="7200" dirty="0">
                <a:latin typeface="+mn-lt"/>
                <a:cs typeface="Aparajita" panose="01010601010101010101" pitchFamily="2"/>
              </a:rPr>
              <a:t>М-</a:t>
            </a:r>
            <a:r>
              <a:rPr lang="ru-RU" sz="7200" dirty="0" err="1">
                <a:latin typeface="+mn-lt"/>
                <a:cs typeface="Aparajita" panose="01010601010101010101" pitchFamily="2"/>
              </a:rPr>
              <a:t>лы</a:t>
            </a:r>
            <a:r>
              <a:rPr lang="ru-RU" sz="7200" dirty="0">
                <a:latin typeface="+mn-lt"/>
                <a:cs typeface="Aparajita" panose="01010601010101010101" pitchFamily="2"/>
              </a:rPr>
              <a:t>, </a:t>
            </a:r>
            <a:r>
              <a:rPr lang="ru-RU" sz="7200" dirty="0" err="1">
                <a:latin typeface="+mn-lt"/>
                <a:cs typeface="Aparajita" panose="01010601010101010101" pitchFamily="2"/>
              </a:rPr>
              <a:t>күкірт</a:t>
            </a:r>
            <a:r>
              <a:rPr lang="ru-RU" sz="7200" dirty="0">
                <a:latin typeface="+mn-lt"/>
                <a:cs typeface="Aparajita" panose="01010601010101010101" pitchFamily="2"/>
              </a:rPr>
              <a:t> н/е фосфор </a:t>
            </a:r>
            <a:r>
              <a:rPr lang="ru-RU" sz="7200" dirty="0" err="1">
                <a:latin typeface="+mn-lt"/>
                <a:cs typeface="Aparajita" panose="01010601010101010101" pitchFamily="2"/>
              </a:rPr>
              <a:t>қышқылдар</a:t>
            </a:r>
            <a:r>
              <a:rPr lang="ru-RU" sz="7200" dirty="0">
                <a:latin typeface="+mn-lt"/>
                <a:cs typeface="Aparajita" panose="01010601010101010101" pitchFamily="2"/>
              </a:rPr>
              <a:t> </a:t>
            </a:r>
            <a:r>
              <a:rPr lang="ru-RU" sz="7200" dirty="0" err="1">
                <a:latin typeface="+mn-lt"/>
                <a:cs typeface="Aparajita" panose="01010601010101010101" pitchFamily="2"/>
              </a:rPr>
              <a:t>қатысында</a:t>
            </a:r>
            <a:r>
              <a:rPr lang="ru-RU" sz="7200" dirty="0">
                <a:latin typeface="+mn-lt"/>
                <a:cs typeface="Aparajita" panose="01010601010101010101" pitchFamily="2"/>
              </a:rPr>
              <a:t> </a:t>
            </a:r>
            <a:r>
              <a:rPr lang="ru-RU" sz="7200" dirty="0" err="1">
                <a:latin typeface="+mn-lt"/>
                <a:cs typeface="Aparajita" panose="01010601010101010101" pitchFamily="2"/>
              </a:rPr>
              <a:t>оксиран</a:t>
            </a:r>
            <a:r>
              <a:rPr lang="ru-RU" sz="7200" dirty="0">
                <a:latin typeface="+mn-lt"/>
                <a:cs typeface="Aparajita" panose="01010601010101010101" pitchFamily="2"/>
              </a:rPr>
              <a:t> суды </a:t>
            </a:r>
            <a:r>
              <a:rPr lang="ru-RU" sz="7200" dirty="0" err="1">
                <a:latin typeface="+mn-lt"/>
                <a:cs typeface="Aparajita" panose="01010601010101010101" pitchFamily="2"/>
              </a:rPr>
              <a:t>оңай</a:t>
            </a:r>
            <a:r>
              <a:rPr lang="ru-RU" sz="7200" dirty="0">
                <a:latin typeface="+mn-lt"/>
                <a:cs typeface="Aparajita" panose="01010601010101010101" pitchFamily="2"/>
              </a:rPr>
              <a:t> </a:t>
            </a:r>
            <a:r>
              <a:rPr lang="ru-RU" sz="7200" dirty="0" err="1">
                <a:latin typeface="+mn-lt"/>
                <a:cs typeface="Aparajita" panose="01010601010101010101" pitchFamily="2"/>
              </a:rPr>
              <a:t>қосып</a:t>
            </a:r>
            <a:r>
              <a:rPr lang="ru-RU" sz="7200" dirty="0">
                <a:latin typeface="+mn-lt"/>
                <a:cs typeface="Aparajita" panose="01010601010101010101" pitchFamily="2"/>
              </a:rPr>
              <a:t> </a:t>
            </a:r>
            <a:r>
              <a:rPr lang="ru-RU" sz="7200" dirty="0" err="1">
                <a:latin typeface="+mn-lt"/>
                <a:cs typeface="Aparajita" panose="01010601010101010101" pitchFamily="2"/>
              </a:rPr>
              <a:t>алады</a:t>
            </a:r>
            <a:r>
              <a:rPr lang="ru-RU" sz="8000" dirty="0">
                <a:latin typeface="+mn-lt"/>
                <a:cs typeface="Aparajita" panose="01010601010101010101" pitchFamily="2"/>
              </a:rPr>
              <a:t>:</a:t>
            </a:r>
          </a:p>
          <a:p>
            <a:pPr algn="just">
              <a:lnSpc>
                <a:spcPct val="120000"/>
              </a:lnSpc>
            </a:pPr>
            <a:br>
              <a:rPr lang="ru-RU" dirty="0">
                <a:latin typeface="+mn-lt"/>
              </a:rPr>
            </a:br>
            <a:endParaRPr lang="ru-KZ" dirty="0">
              <a:latin typeface="+mn-lt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EA01989-7F13-EF1E-D6B5-150F84690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970D-34C2-4154-878B-380DEC61799A}" type="slidenum">
              <a:rPr lang="ru-KZ" smtClean="0"/>
              <a:t>13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81293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70CA2-200C-48FD-3576-E7AFD4E64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393700"/>
            <a:ext cx="7258050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dirty="0" err="1">
                <a:latin typeface="+mn-lt"/>
                <a:cs typeface="Aparajita" panose="01010601010101010101" pitchFamily="2"/>
              </a:rPr>
              <a:t>Оксиран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күшті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нукдеофилдер</a:t>
            </a:r>
            <a:r>
              <a:rPr lang="ru-RU" sz="1800" dirty="0">
                <a:latin typeface="+mn-lt"/>
                <a:cs typeface="Aparajita" panose="01010601010101010101" pitchFamily="2"/>
              </a:rPr>
              <a:t> (</a:t>
            </a:r>
            <a:r>
              <a:rPr lang="en-US" sz="1800" dirty="0">
                <a:latin typeface="+mn-lt"/>
                <a:cs typeface="Aparajita" panose="01010601010101010101" pitchFamily="2"/>
              </a:rPr>
              <a:t>Nu</a:t>
            </a:r>
            <a:r>
              <a:rPr lang="kk-KZ" sz="1800" dirty="0">
                <a:latin typeface="+mn-lt"/>
                <a:cs typeface="Aparajita" panose="01010601010101010101" pitchFamily="2"/>
              </a:rPr>
              <a:t>)</a:t>
            </a:r>
            <a:r>
              <a:rPr lang="en-US" sz="1800" dirty="0">
                <a:latin typeface="+mn-lt"/>
                <a:cs typeface="Aparajita" panose="01010601010101010101" pitchFamily="2"/>
              </a:rPr>
              <a:t> - </a:t>
            </a:r>
            <a:r>
              <a:rPr lang="ru-RU" sz="1800" dirty="0">
                <a:latin typeface="+mn-lt"/>
                <a:cs typeface="Aparajita" panose="01010601010101010101" pitchFamily="2"/>
              </a:rPr>
              <a:t>аммиак,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аминдер</a:t>
            </a:r>
            <a:r>
              <a:rPr lang="ru-RU" sz="1800" dirty="0">
                <a:latin typeface="+mn-lt"/>
                <a:cs typeface="Aparajita" panose="01010601010101010101" pitchFamily="2"/>
              </a:rPr>
              <a:t>,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металлоорганикалық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қосылыстармен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өте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оңай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реакцияға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түседі</a:t>
            </a:r>
            <a:r>
              <a:rPr lang="ru-RU" sz="1800" dirty="0">
                <a:latin typeface="+mn-lt"/>
                <a:cs typeface="Aparajita" panose="01010601010101010101" pitchFamily="2"/>
              </a:rPr>
              <a:t>.</a:t>
            </a:r>
            <a:br>
              <a:rPr lang="en-US" sz="1800" dirty="0">
                <a:latin typeface="+mn-lt"/>
                <a:cs typeface="Aparajita" panose="01010601010101010101" pitchFamily="2"/>
              </a:rPr>
            </a:br>
            <a:br>
              <a:rPr lang="ru-RU" sz="1800" dirty="0">
                <a:latin typeface="+mn-lt"/>
                <a:cs typeface="Aparajita" panose="01010601010101010101" pitchFamily="2"/>
              </a:rPr>
            </a:br>
            <a:r>
              <a:rPr lang="ru-RU" sz="1800" dirty="0" err="1">
                <a:latin typeface="+mn-lt"/>
                <a:cs typeface="Aparajita" panose="01010601010101010101" pitchFamily="2"/>
              </a:rPr>
              <a:t>Оксиран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аммиакпен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әрекеттескенде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реагенттердің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арақатына</a:t>
            </a:r>
            <a:r>
              <a:rPr lang="ru-RU" sz="1800" dirty="0">
                <a:latin typeface="+mn-lt"/>
                <a:cs typeface="Aparajita" panose="01010601010101010101" pitchFamily="2"/>
              </a:rPr>
              <a:t>-сына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қарай</a:t>
            </a:r>
            <a:r>
              <a:rPr lang="ru-RU" sz="1800" dirty="0">
                <a:latin typeface="+mn-lt"/>
                <a:cs typeface="Aparajita" panose="01010601010101010101" pitchFamily="2"/>
              </a:rPr>
              <a:t> моно-, ди-,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триэтаноламиндер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түзіледі</a:t>
            </a:r>
            <a:r>
              <a:rPr lang="ru-RU" sz="1800" dirty="0">
                <a:latin typeface="+mn-lt"/>
                <a:cs typeface="Aparajita" panose="01010601010101010101" pitchFamily="2"/>
              </a:rPr>
              <a:t>.</a:t>
            </a:r>
            <a:endParaRPr lang="ru-KZ" sz="1800" dirty="0">
              <a:latin typeface="+mn-lt"/>
              <a:cs typeface="Aparajita" panose="01010601010101010101" pitchFamily="2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C3B6CD2-705A-5EC2-1805-9D808093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0361" y="2198723"/>
            <a:ext cx="5882939" cy="3029013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0865FC3-CC22-23CD-702E-3E358127C10D}"/>
              </a:ext>
            </a:extLst>
          </p:cNvPr>
          <p:cNvSpPr txBox="1">
            <a:spLocks/>
          </p:cNvSpPr>
          <p:nvPr/>
        </p:nvSpPr>
        <p:spPr>
          <a:xfrm>
            <a:off x="961017" y="50444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err="1">
                <a:latin typeface="+mn-lt"/>
                <a:cs typeface="Aparajita" panose="01010601010101010101" pitchFamily="2"/>
              </a:rPr>
              <a:t>Алифатты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аминдермен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оксиран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тұра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осылай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әрекеттесіп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en-US" sz="1800" dirty="0">
                <a:latin typeface="+mn-lt"/>
                <a:cs typeface="Aparajita" panose="01010601010101010101" pitchFamily="2"/>
              </a:rPr>
              <a:t>N-</a:t>
            </a:r>
            <a:r>
              <a:rPr lang="ru-RU" sz="1800" dirty="0">
                <a:latin typeface="+mn-lt"/>
                <a:cs typeface="Aparajita" panose="01010601010101010101" pitchFamily="2"/>
              </a:rPr>
              <a:t>алкил-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аминоэтанолдар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түзеді</a:t>
            </a:r>
            <a:r>
              <a:rPr lang="ru-RU" sz="1800" dirty="0">
                <a:latin typeface="+mn-lt"/>
                <a:cs typeface="Aparajita" panose="01010601010101010101" pitchFamily="2"/>
              </a:rPr>
              <a:t>.</a:t>
            </a:r>
            <a:endParaRPr lang="ru-KZ" sz="1800" dirty="0">
              <a:latin typeface="+mn-lt"/>
              <a:cs typeface="Aparajita" panose="01010601010101010101" pitchFamily="2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3A4B5B5-43C0-02BD-5D2E-8069337FB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970D-34C2-4154-878B-380DEC61799A}" type="slidenum">
              <a:rPr lang="ru-KZ" smtClean="0"/>
              <a:t>14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25172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305DFD-2C0B-8CD3-52DD-B64560A87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63000" cy="8921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dirty="0" err="1">
                <a:latin typeface="+mn-lt"/>
                <a:cs typeface="Aparajita" panose="01010601010101010101" pitchFamily="2"/>
              </a:rPr>
              <a:t>Оксирандардың</a:t>
            </a:r>
            <a:r>
              <a:rPr lang="ru-RU" sz="2000" dirty="0">
                <a:latin typeface="+mn-lt"/>
                <a:cs typeface="Aparajita" panose="01010601010101010101" pitchFamily="2"/>
              </a:rPr>
              <a:t>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магнийорганикалық</a:t>
            </a:r>
            <a:r>
              <a:rPr lang="ru-RU" sz="2000" dirty="0">
                <a:latin typeface="+mn-lt"/>
                <a:cs typeface="Aparajita" panose="01010601010101010101" pitchFamily="2"/>
              </a:rPr>
              <a:t>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қосылыстармен</a:t>
            </a:r>
            <a:r>
              <a:rPr lang="ru-RU" sz="2000" dirty="0">
                <a:latin typeface="+mn-lt"/>
                <a:cs typeface="Aparajita" panose="01010601010101010101" pitchFamily="2"/>
              </a:rPr>
              <a:t>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әрекеттесуі</a:t>
            </a:r>
            <a:r>
              <a:rPr lang="ru-RU" sz="2000" dirty="0">
                <a:latin typeface="+mn-lt"/>
                <a:cs typeface="Aparajita" panose="01010601010101010101" pitchFamily="2"/>
              </a:rPr>
              <a:t>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көміртек</a:t>
            </a:r>
            <a:r>
              <a:rPr lang="ru-RU" sz="2000" dirty="0">
                <a:latin typeface="+mn-lt"/>
                <a:cs typeface="Aparajita" panose="01010601010101010101" pitchFamily="2"/>
              </a:rPr>
              <a:t>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тізбегі</a:t>
            </a:r>
            <a:r>
              <a:rPr lang="ru-RU" sz="2000" dirty="0">
                <a:latin typeface="+mn-lt"/>
                <a:cs typeface="Aparajita" panose="01010601010101010101" pitchFamily="2"/>
              </a:rPr>
              <a:t>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екі</a:t>
            </a:r>
            <a:r>
              <a:rPr lang="ru-RU" sz="2000" dirty="0">
                <a:latin typeface="+mn-lt"/>
                <a:cs typeface="Aparajita" panose="01010601010101010101" pitchFamily="2"/>
              </a:rPr>
              <a:t>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көміртек</a:t>
            </a:r>
            <a:r>
              <a:rPr lang="ru-RU" sz="2000" dirty="0">
                <a:latin typeface="+mn-lt"/>
                <a:cs typeface="Aparajita" panose="01010601010101010101" pitchFamily="2"/>
              </a:rPr>
              <a:t>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атомына</a:t>
            </a:r>
            <a:r>
              <a:rPr lang="ru-RU" sz="2000" dirty="0">
                <a:latin typeface="+mn-lt"/>
                <a:cs typeface="Aparajita" panose="01010601010101010101" pitchFamily="2"/>
              </a:rPr>
              <a:t>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ұзатырылған</a:t>
            </a:r>
            <a:r>
              <a:rPr lang="ru-RU" sz="2000" dirty="0">
                <a:latin typeface="+mn-lt"/>
                <a:cs typeface="Aparajita" panose="01010601010101010101" pitchFamily="2"/>
              </a:rPr>
              <a:t>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спирттерді</a:t>
            </a:r>
            <a:r>
              <a:rPr lang="ru-RU" sz="2000" dirty="0">
                <a:latin typeface="+mn-lt"/>
                <a:cs typeface="Aparajita" panose="01010601010101010101" pitchFamily="2"/>
              </a:rPr>
              <a:t>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алу</a:t>
            </a:r>
            <a:r>
              <a:rPr lang="ru-RU" sz="2000" dirty="0">
                <a:latin typeface="+mn-lt"/>
                <a:cs typeface="Aparajita" panose="01010601010101010101" pitchFamily="2"/>
              </a:rPr>
              <a:t>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үшін</a:t>
            </a:r>
            <a:r>
              <a:rPr lang="ru-RU" sz="2000" dirty="0">
                <a:latin typeface="+mn-lt"/>
                <a:cs typeface="Aparajita" panose="01010601010101010101" pitchFamily="2"/>
              </a:rPr>
              <a:t>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қолданылады</a:t>
            </a:r>
            <a:r>
              <a:rPr lang="ru-RU" sz="2000" dirty="0">
                <a:latin typeface="+mn-lt"/>
                <a:cs typeface="Aparajita" panose="01010601010101010101" pitchFamily="2"/>
              </a:rPr>
              <a:t>.</a:t>
            </a:r>
            <a:endParaRPr lang="ru-KZ" sz="2000" dirty="0">
              <a:latin typeface="+mn-lt"/>
              <a:cs typeface="Aparajita" panose="01010601010101010101" pitchFamily="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0BFF53-6721-9A32-1D66-17FE22702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1747" y="1424469"/>
            <a:ext cx="5928386" cy="184260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21632DF-DD6C-D098-084E-7A542DB1D0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5096" y="4435961"/>
            <a:ext cx="6582363" cy="1574313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68AA9ED-CEAA-AB87-E7C2-7191CA5F4AC3}"/>
              </a:ext>
            </a:extLst>
          </p:cNvPr>
          <p:cNvSpPr txBox="1">
            <a:spLocks/>
          </p:cNvSpPr>
          <p:nvPr/>
        </p:nvSpPr>
        <p:spPr>
          <a:xfrm>
            <a:off x="846667" y="3429000"/>
            <a:ext cx="8459258" cy="523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err="1">
                <a:latin typeface="+mn-lt"/>
              </a:rPr>
              <a:t>Моноорынбасқан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оксирандардан</a:t>
            </a:r>
            <a:r>
              <a:rPr lang="ru-RU" sz="2000" dirty="0">
                <a:latin typeface="+mn-lt"/>
              </a:rPr>
              <a:t> осы реакция </a:t>
            </a:r>
            <a:r>
              <a:rPr lang="ru-RU" sz="2000" dirty="0" err="1">
                <a:latin typeface="+mn-lt"/>
              </a:rPr>
              <a:t>спирттер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err="1">
                <a:latin typeface="+mn-lt"/>
              </a:rPr>
              <a:t>түзіледі</a:t>
            </a:r>
            <a:r>
              <a:rPr lang="ru-RU" sz="2000" dirty="0">
                <a:latin typeface="+mn-lt"/>
              </a:rPr>
              <a:t>:</a:t>
            </a:r>
            <a:endParaRPr lang="ru-KZ" sz="2000" dirty="0">
              <a:latin typeface="+mn-lt"/>
              <a:cs typeface="Aparajita" panose="01010601010101010101" pitchFamily="2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EBA0AE5-5FF2-3969-EC30-055FDD35A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970D-34C2-4154-878B-380DEC61799A}" type="slidenum">
              <a:rPr lang="ru-KZ" smtClean="0"/>
              <a:t>15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10604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5A7FE6-3C10-0007-DCBF-508A0597D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4" y="284198"/>
            <a:ext cx="9952566" cy="144262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dirty="0" err="1">
                <a:solidFill>
                  <a:srgbClr val="C00000"/>
                </a:solidFill>
                <a:latin typeface="+mn-lt"/>
                <a:cs typeface="Aparajita" panose="01010601010101010101" pitchFamily="2"/>
              </a:rPr>
              <a:t>Оксетан</a:t>
            </a:r>
            <a:r>
              <a:rPr lang="ru-RU" sz="2400" dirty="0"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химиялық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қасиеттері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бойынша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оксиранға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ұқсас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болады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яғни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қосылу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реакциялары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циклдың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ашылуымен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жүреді</a:t>
            </a:r>
            <a:r>
              <a:rPr lang="ru-RU" sz="1800" dirty="0">
                <a:latin typeface="+mn-lt"/>
                <a:cs typeface="Aparajita" panose="01010601010101010101" pitchFamily="2"/>
              </a:rPr>
              <a:t>.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Бірақ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олардың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циклдың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кернеулік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дәрижесі</a:t>
            </a:r>
            <a:r>
              <a:rPr lang="ru-RU" sz="1800" dirty="0">
                <a:latin typeface="+mn-lt"/>
                <a:cs typeface="Aparajita" panose="01010601010101010101" pitchFamily="2"/>
              </a:rPr>
              <a:t> аз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болғандықтан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бұл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реакциялар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баяу</a:t>
            </a:r>
            <a:r>
              <a:rPr lang="ru-RU" sz="1800" dirty="0">
                <a:latin typeface="+mn-lt"/>
                <a:cs typeface="Aparajita" panose="01010601010101010101" pitchFamily="2"/>
              </a:rPr>
              <a:t> ж/е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қатал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жағдайда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жүреді</a:t>
            </a:r>
            <a:r>
              <a:rPr lang="ru-RU" sz="1800" dirty="0">
                <a:latin typeface="+mn-lt"/>
                <a:cs typeface="Aparajita" panose="01010601010101010101" pitchFamily="2"/>
              </a:rPr>
              <a:t>.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Реакциялар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нәтижесінде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көбінесе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пропанның</a:t>
            </a:r>
            <a:r>
              <a:rPr lang="ru-RU" sz="1800" dirty="0">
                <a:latin typeface="+mn-lt"/>
                <a:cs typeface="Aparajita" panose="01010601010101010101" pitchFamily="2"/>
              </a:rPr>
              <a:t> 1,3-диорынбасқан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туындылары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түзіледі</a:t>
            </a:r>
            <a:r>
              <a:rPr lang="ru-RU" sz="1800" dirty="0">
                <a:latin typeface="+mn-lt"/>
                <a:cs typeface="Aparajita" panose="01010601010101010101" pitchFamily="2"/>
              </a:rPr>
              <a:t>.</a:t>
            </a:r>
            <a:endParaRPr lang="ru-KZ" sz="1800" dirty="0">
              <a:latin typeface="+mn-lt"/>
              <a:cs typeface="Aparajita" panose="01010601010101010101" pitchFamily="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E7FD35-4FE5-B4A4-6C79-A9E49F79C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13175" y="1869083"/>
            <a:ext cx="4113208" cy="22424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178FC00-BA61-6CDA-E70D-89D1F1670F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83124" y="5266047"/>
            <a:ext cx="5264852" cy="1455428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6606F73A-F54B-6346-EB58-99889ED41A3D}"/>
              </a:ext>
            </a:extLst>
          </p:cNvPr>
          <p:cNvSpPr txBox="1">
            <a:spLocks/>
          </p:cNvSpPr>
          <p:nvPr/>
        </p:nvSpPr>
        <p:spPr>
          <a:xfrm>
            <a:off x="753534" y="4111486"/>
            <a:ext cx="9715500" cy="85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dirty="0">
                <a:latin typeface="+mn-lt"/>
                <a:cs typeface="Aparajita" panose="01010601010101010101" pitchFamily="2"/>
              </a:rPr>
              <a:t>2-Метилоксетанға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тұз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қышқылымен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әсер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еткенде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протонданған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эфирде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әз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алмасқан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көміртек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бойынша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шабуыл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жасалған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негізгі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өнім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болады</a:t>
            </a:r>
            <a:r>
              <a:rPr lang="ru-RU" sz="1800" dirty="0">
                <a:latin typeface="+mn-lt"/>
                <a:cs typeface="Aparajita" panose="01010601010101010101" pitchFamily="2"/>
              </a:rPr>
              <a:t>:</a:t>
            </a:r>
            <a:endParaRPr lang="ru-KZ" sz="1800" dirty="0">
              <a:latin typeface="+mn-lt"/>
              <a:cs typeface="Aparajita" panose="01010601010101010101" pitchFamily="2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C10BB36-38A6-3E36-D9BF-BB0F67E3B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970D-34C2-4154-878B-380DEC61799A}" type="slidenum">
              <a:rPr lang="ru-KZ" smtClean="0"/>
              <a:t>16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99773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E5BC9-9984-B2C7-326E-D182D9FF3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132" y="260705"/>
            <a:ext cx="6282193" cy="597289"/>
          </a:xfrm>
        </p:spPr>
        <p:txBody>
          <a:bodyPr>
            <a:normAutofit/>
          </a:bodyPr>
          <a:lstStyle/>
          <a:p>
            <a:r>
              <a:rPr lang="ru-RU" sz="2400" b="1" dirty="0" err="1">
                <a:solidFill>
                  <a:srgbClr val="C00000"/>
                </a:solidFill>
                <a:latin typeface="+mn-lt"/>
                <a:cs typeface="Aparajita" panose="01010601010101010101" pitchFamily="2"/>
              </a:rPr>
              <a:t>Азеридинді</a:t>
            </a:r>
            <a:r>
              <a:rPr lang="ru-RU" sz="2400" b="1" dirty="0">
                <a:solidFill>
                  <a:srgbClr val="C00000"/>
                </a:solidFill>
                <a:latin typeface="+mn-lt"/>
                <a:cs typeface="Aparajita" panose="01010601010101010101" pitchFamily="2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+mn-lt"/>
                <a:cs typeface="Aparajita" panose="01010601010101010101" pitchFamily="2"/>
              </a:rPr>
              <a:t>және</a:t>
            </a:r>
            <a:r>
              <a:rPr lang="ru-RU" sz="2400" b="1" dirty="0">
                <a:solidFill>
                  <a:srgbClr val="C00000"/>
                </a:solidFill>
                <a:latin typeface="+mn-lt"/>
                <a:cs typeface="Aparajita" panose="01010601010101010101" pitchFamily="2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+mn-lt"/>
                <a:cs typeface="Aparajita" panose="01010601010101010101" pitchFamily="2"/>
              </a:rPr>
              <a:t>азетинді</a:t>
            </a:r>
            <a:r>
              <a:rPr lang="ru-RU" sz="2400" b="1" dirty="0">
                <a:solidFill>
                  <a:srgbClr val="C00000"/>
                </a:solidFill>
                <a:latin typeface="+mn-lt"/>
                <a:cs typeface="Aparajita" panose="01010601010101010101" pitchFamily="2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+mn-lt"/>
                <a:cs typeface="Aparajita" panose="01010601010101010101" pitchFamily="2"/>
              </a:rPr>
              <a:t>алу</a:t>
            </a:r>
            <a:r>
              <a:rPr lang="ru-RU" sz="2400" b="1" dirty="0">
                <a:solidFill>
                  <a:srgbClr val="C00000"/>
                </a:solidFill>
                <a:latin typeface="+mn-lt"/>
                <a:cs typeface="Aparajita" panose="01010601010101010101" pitchFamily="2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+mn-lt"/>
                <a:cs typeface="Aparajita" panose="01010601010101010101" pitchFamily="2"/>
              </a:rPr>
              <a:t>жолдары</a:t>
            </a:r>
            <a:endParaRPr lang="ru-KZ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FBD06F2-95B9-1ABE-AC33-D2BBFF96A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4411" y="1733294"/>
            <a:ext cx="4806871" cy="15228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849F46-2BB0-E0F7-73DC-000949FC01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5951" y="5099689"/>
            <a:ext cx="3463790" cy="1353498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622BCCBD-94D8-D55F-974A-E7C81D34E024}"/>
              </a:ext>
            </a:extLst>
          </p:cNvPr>
          <p:cNvSpPr txBox="1">
            <a:spLocks/>
          </p:cNvSpPr>
          <p:nvPr/>
        </p:nvSpPr>
        <p:spPr>
          <a:xfrm>
            <a:off x="1070583" y="860418"/>
            <a:ext cx="8673492" cy="897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ru-RU" sz="1800" dirty="0" err="1">
                <a:solidFill>
                  <a:srgbClr val="0070C0"/>
                </a:solidFill>
                <a:latin typeface="+mn-lt"/>
              </a:rPr>
              <a:t>Молекулаішілік</a:t>
            </a:r>
            <a:r>
              <a:rPr lang="ru-RU" sz="1800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+mn-lt"/>
              </a:rPr>
              <a:t>нуклеофилді</a:t>
            </a:r>
            <a:r>
              <a:rPr lang="ru-RU" sz="1800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+mn-lt"/>
              </a:rPr>
              <a:t>орынбасу</a:t>
            </a:r>
            <a:r>
              <a:rPr lang="ru-RU" sz="1800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1800" dirty="0">
                <a:latin typeface="+mn-lt"/>
              </a:rPr>
              <a:t>— </a:t>
            </a:r>
            <a:r>
              <a:rPr lang="ru-RU" sz="1800" dirty="0" err="1">
                <a:latin typeface="+mn-lt"/>
              </a:rPr>
              <a:t>аминоспирттердің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қышқылдардың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немесе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сілтілердің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әсерінен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галогенаминдер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түзе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отырып</a:t>
            </a:r>
            <a:r>
              <a:rPr lang="ru-RU" sz="1800" dirty="0">
                <a:latin typeface="+mn-lt"/>
              </a:rPr>
              <a:t>, </a:t>
            </a:r>
            <a:r>
              <a:rPr lang="ru-RU" sz="1800" dirty="0" err="1">
                <a:latin typeface="+mn-lt"/>
              </a:rPr>
              <a:t>циклизациялану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реакциясы</a:t>
            </a:r>
            <a:r>
              <a:rPr lang="ru-RU" sz="1800" dirty="0">
                <a:latin typeface="+mn-lt"/>
              </a:rPr>
              <a:t>.</a:t>
            </a:r>
            <a:endParaRPr lang="ru-KZ" sz="1800" dirty="0">
              <a:latin typeface="+mn-lt"/>
              <a:cs typeface="Aparajita" panose="01010601010101010101" pitchFamily="2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51003A97-ACF6-6630-E2AC-057F7260A658}"/>
              </a:ext>
            </a:extLst>
          </p:cNvPr>
          <p:cNvSpPr txBox="1">
            <a:spLocks/>
          </p:cNvSpPr>
          <p:nvPr/>
        </p:nvSpPr>
        <p:spPr>
          <a:xfrm>
            <a:off x="927709" y="3260979"/>
            <a:ext cx="8959242" cy="2198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ru-RU" sz="1800" dirty="0" err="1">
                <a:latin typeface="+mn-lt"/>
                <a:cs typeface="Aparajita" panose="01010601010101010101" pitchFamily="2"/>
              </a:rPr>
              <a:t>Азеридинді</a:t>
            </a:r>
            <a:r>
              <a:rPr lang="en-US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алу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үшін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el-GR" sz="1800" dirty="0">
                <a:latin typeface="+mn-lt"/>
                <a:cs typeface="Aparajita" panose="01010601010101010101" pitchFamily="2"/>
              </a:rPr>
              <a:t>β</a:t>
            </a:r>
            <a:r>
              <a:rPr lang="ru-RU" sz="1800" dirty="0">
                <a:latin typeface="+mn-lt"/>
                <a:cs typeface="Aparajita" panose="01010601010101010101" pitchFamily="2"/>
              </a:rPr>
              <a:t>-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галогенэтиламиннің</a:t>
            </a:r>
            <a:r>
              <a:rPr lang="ru-RU" sz="1800" dirty="0">
                <a:latin typeface="+mn-lt"/>
                <a:cs typeface="Aparajita" panose="01010601010101010101" pitchFamily="2"/>
              </a:rPr>
              <a:t>, ал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азетинді</a:t>
            </a:r>
            <a:r>
              <a:rPr lang="en-US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>
                <a:latin typeface="+mn-lt"/>
                <a:cs typeface="Aparajita" panose="01010601010101010101" pitchFamily="2"/>
              </a:rPr>
              <a:t>- ү-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галогенпропил</a:t>
            </a:r>
            <a:r>
              <a:rPr lang="ru-RU" sz="1800" dirty="0">
                <a:latin typeface="+mn-lt"/>
                <a:cs typeface="Aparajita" panose="01010601010101010101" pitchFamily="2"/>
              </a:rPr>
              <a:t>-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аминнің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циклизациясы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қолданылады</a:t>
            </a:r>
            <a:r>
              <a:rPr lang="ru-RU" sz="1800" dirty="0">
                <a:latin typeface="+mn-lt"/>
                <a:cs typeface="Aparajita" panose="01010601010101010101" pitchFamily="2"/>
              </a:rPr>
              <a:t>. </a:t>
            </a:r>
          </a:p>
          <a:p>
            <a:pPr algn="just">
              <a:lnSpc>
                <a:spcPct val="120000"/>
              </a:lnSpc>
            </a:pPr>
            <a:endParaRPr lang="ru-RU" sz="1800" dirty="0">
              <a:latin typeface="+mn-lt"/>
              <a:cs typeface="Aparajita" panose="01010601010101010101" pitchFamily="2"/>
            </a:endParaRPr>
          </a:p>
          <a:p>
            <a:pPr algn="just">
              <a:lnSpc>
                <a:spcPct val="120000"/>
              </a:lnSpc>
            </a:pPr>
            <a:r>
              <a:rPr lang="ru-RU" sz="1800" dirty="0" err="1">
                <a:latin typeface="+mn-lt"/>
                <a:cs typeface="Aparajita" panose="01010601010101010101" pitchFamily="2"/>
              </a:rPr>
              <a:t>Өндірісте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азиридинді</a:t>
            </a:r>
            <a:r>
              <a:rPr lang="ru-RU" sz="1800" dirty="0">
                <a:latin typeface="+mn-lt"/>
                <a:cs typeface="Aparajita" panose="01010601010101010101" pitchFamily="2"/>
              </a:rPr>
              <a:t> кальций оксиды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қатысында</a:t>
            </a:r>
            <a:r>
              <a:rPr lang="ru-RU" sz="1800" dirty="0">
                <a:latin typeface="+mn-lt"/>
                <a:cs typeface="Aparajita" panose="01010601010101010101" pitchFamily="2"/>
              </a:rPr>
              <a:t> 1,2-дихлорэтанның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аммиакпен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әрекеттесу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нәтижесінде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алады</a:t>
            </a:r>
            <a:r>
              <a:rPr lang="ru-RU" sz="1800" dirty="0">
                <a:latin typeface="+mn-lt"/>
                <a:cs typeface="Aparajita" panose="01010601010101010101" pitchFamily="2"/>
              </a:rPr>
              <a:t>:</a:t>
            </a:r>
          </a:p>
          <a:p>
            <a:pPr algn="just">
              <a:lnSpc>
                <a:spcPct val="120000"/>
              </a:lnSpc>
            </a:pPr>
            <a:br>
              <a:rPr lang="ru-RU" sz="1800" dirty="0">
                <a:latin typeface="+mn-lt"/>
              </a:rPr>
            </a:br>
            <a:endParaRPr lang="ru-KZ" sz="1800" dirty="0">
              <a:latin typeface="+mn-lt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D835CAC-85F0-B8A5-FD99-E81DD6407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970D-34C2-4154-878B-380DEC61799A}" type="slidenum">
              <a:rPr lang="ru-KZ" smtClean="0"/>
              <a:t>17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85753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CA99DD-FB89-5706-7EE5-4EC03F8BC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524875" cy="46355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>
                <a:solidFill>
                  <a:srgbClr val="C00000"/>
                </a:solidFill>
                <a:latin typeface="+mn-lt"/>
                <a:cs typeface="Aparajita" panose="01010601010101010101" pitchFamily="2"/>
              </a:rPr>
              <a:t>Азиридинн</a:t>
            </a:r>
            <a:r>
              <a:rPr lang="en-US" sz="2400" b="1" dirty="0" err="1">
                <a:solidFill>
                  <a:srgbClr val="C00000"/>
                </a:solidFill>
                <a:latin typeface="+mn-lt"/>
                <a:cs typeface="Aparajita" panose="01010601010101010101" pitchFamily="2"/>
              </a:rPr>
              <a:t>i</a:t>
            </a:r>
            <a:r>
              <a:rPr lang="ru-RU" sz="2400" b="1" dirty="0">
                <a:solidFill>
                  <a:srgbClr val="C00000"/>
                </a:solidFill>
                <a:latin typeface="+mn-lt"/>
                <a:cs typeface="Aparajita" panose="01010601010101010101" pitchFamily="2"/>
              </a:rPr>
              <a:t>ң </a:t>
            </a:r>
            <a:r>
              <a:rPr lang="ru-RU" sz="2400" b="1" dirty="0" err="1">
                <a:solidFill>
                  <a:srgbClr val="C00000"/>
                </a:solidFill>
                <a:latin typeface="+mn-lt"/>
                <a:cs typeface="Aparajita" panose="01010601010101010101" pitchFamily="2"/>
              </a:rPr>
              <a:t>және</a:t>
            </a:r>
            <a:r>
              <a:rPr lang="ru-RU" sz="2400" b="1" dirty="0">
                <a:solidFill>
                  <a:srgbClr val="C00000"/>
                </a:solidFill>
                <a:latin typeface="+mn-lt"/>
                <a:cs typeface="Aparajita" panose="01010601010101010101" pitchFamily="2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+mn-lt"/>
                <a:cs typeface="Aparajita" panose="01010601010101010101" pitchFamily="2"/>
              </a:rPr>
              <a:t>азетидинн</a:t>
            </a:r>
            <a:r>
              <a:rPr lang="en-US" sz="2400" b="1" dirty="0" err="1">
                <a:solidFill>
                  <a:srgbClr val="C00000"/>
                </a:solidFill>
                <a:latin typeface="+mn-lt"/>
                <a:cs typeface="Aparajita" panose="01010601010101010101" pitchFamily="2"/>
              </a:rPr>
              <a:t>i</a:t>
            </a:r>
            <a:r>
              <a:rPr lang="kk-KZ" sz="2400" b="1" dirty="0">
                <a:solidFill>
                  <a:srgbClr val="C00000"/>
                </a:solidFill>
                <a:latin typeface="+mn-lt"/>
                <a:cs typeface="Aparajita" panose="01010601010101010101" pitchFamily="2"/>
              </a:rPr>
              <a:t>ң</a:t>
            </a:r>
            <a:r>
              <a:rPr lang="ru-RU" sz="2400" b="1" dirty="0">
                <a:solidFill>
                  <a:srgbClr val="C00000"/>
                </a:solidFill>
                <a:latin typeface="+mn-lt"/>
                <a:cs typeface="Aparajita" panose="01010601010101010101" pitchFamily="2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+mn-lt"/>
                <a:cs typeface="Aparajita" panose="01010601010101010101" pitchFamily="2"/>
              </a:rPr>
              <a:t>химиялық</a:t>
            </a:r>
            <a:r>
              <a:rPr lang="ru-RU" sz="2400" b="1" dirty="0">
                <a:solidFill>
                  <a:srgbClr val="C00000"/>
                </a:solidFill>
                <a:latin typeface="+mn-lt"/>
                <a:cs typeface="Aparajita" panose="01010601010101010101" pitchFamily="2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+mn-lt"/>
                <a:cs typeface="Aparajita" panose="01010601010101010101" pitchFamily="2"/>
              </a:rPr>
              <a:t>қасиеттер</a:t>
            </a:r>
            <a:r>
              <a:rPr lang="en-US" sz="2400" b="1" dirty="0" err="1">
                <a:solidFill>
                  <a:srgbClr val="C00000"/>
                </a:solidFill>
                <a:latin typeface="+mn-lt"/>
                <a:cs typeface="Aparajita" panose="01010601010101010101" pitchFamily="2"/>
              </a:rPr>
              <a:t>i</a:t>
            </a:r>
            <a:endParaRPr lang="ru-KZ" b="1" dirty="0">
              <a:latin typeface="+mn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028ECE7-5C15-EB65-1383-E11A6BA28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58779" y="1748407"/>
            <a:ext cx="3237266" cy="208647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BCCA654-0072-3E18-0843-E928F16224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11292"/>
          <a:stretch>
            <a:fillRect/>
          </a:stretch>
        </p:blipFill>
        <p:spPr>
          <a:xfrm>
            <a:off x="3312035" y="5010105"/>
            <a:ext cx="3184010" cy="1481695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C5D3F045-C377-9C5D-692A-8E21944C2172}"/>
              </a:ext>
            </a:extLst>
          </p:cNvPr>
          <p:cNvSpPr txBox="1">
            <a:spLocks/>
          </p:cNvSpPr>
          <p:nvPr/>
        </p:nvSpPr>
        <p:spPr>
          <a:xfrm>
            <a:off x="746760" y="31721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dirty="0"/>
            </a:br>
            <a:endParaRPr lang="ru-KZ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5F62CA1A-C99E-0063-D8CE-F63064B268B0}"/>
              </a:ext>
            </a:extLst>
          </p:cNvPr>
          <p:cNvSpPr txBox="1">
            <a:spLocks/>
          </p:cNvSpPr>
          <p:nvPr/>
        </p:nvSpPr>
        <p:spPr>
          <a:xfrm>
            <a:off x="746760" y="901723"/>
            <a:ext cx="9016365" cy="884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ru-RU" sz="2000" dirty="0" err="1">
                <a:latin typeface="+mn-lt"/>
                <a:cs typeface="Aparajita" panose="01010601010101010101" pitchFamily="2"/>
              </a:rPr>
              <a:t>Азиридин</a:t>
            </a:r>
            <a:r>
              <a:rPr lang="ru-RU" sz="2000" dirty="0">
                <a:latin typeface="+mn-lt"/>
                <a:cs typeface="Aparajita" panose="01010601010101010101" pitchFamily="2"/>
              </a:rPr>
              <a:t> ж/е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азетидин</a:t>
            </a:r>
            <a:r>
              <a:rPr lang="ru-RU" sz="2000" dirty="0">
                <a:latin typeface="+mn-lt"/>
                <a:cs typeface="Aparajita" panose="01010601010101010101" pitchFamily="2"/>
              </a:rPr>
              <a:t>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химиялық</a:t>
            </a:r>
            <a:r>
              <a:rPr lang="ru-RU" sz="2000" dirty="0">
                <a:latin typeface="+mn-lt"/>
                <a:cs typeface="Aparajita" panose="01010601010101010101" pitchFamily="2"/>
              </a:rPr>
              <a:t>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қасиеттер</a:t>
            </a:r>
            <a:r>
              <a:rPr lang="en-US" sz="2000" dirty="0" err="1">
                <a:latin typeface="+mn-lt"/>
                <a:cs typeface="Aparajita" panose="01010601010101010101" pitchFamily="2"/>
              </a:rPr>
              <a:t>i</a:t>
            </a:r>
            <a:r>
              <a:rPr lang="en-US" sz="2000" dirty="0">
                <a:latin typeface="+mn-lt"/>
                <a:cs typeface="Aparajita" panose="01010601010101010101" pitchFamily="2"/>
              </a:rPr>
              <a:t>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бойымша</a:t>
            </a:r>
            <a:r>
              <a:rPr lang="ru-RU" sz="2000" dirty="0">
                <a:latin typeface="+mn-lt"/>
                <a:cs typeface="Aparajita" panose="01010601010101010101" pitchFamily="2"/>
              </a:rPr>
              <a:t>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оксиран</a:t>
            </a:r>
            <a:r>
              <a:rPr lang="ru-RU" sz="2000" dirty="0">
                <a:latin typeface="+mn-lt"/>
                <a:cs typeface="Aparajita" panose="01010601010101010101" pitchFamily="2"/>
              </a:rPr>
              <a:t> мен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оксетанға</a:t>
            </a:r>
            <a:endParaRPr lang="ru-RU" sz="2000" dirty="0">
              <a:latin typeface="+mn-lt"/>
              <a:cs typeface="Aparajita" panose="01010601010101010101" pitchFamily="2"/>
            </a:endParaRPr>
          </a:p>
          <a:p>
            <a:pPr algn="just">
              <a:lnSpc>
                <a:spcPct val="100000"/>
              </a:lnSpc>
            </a:pPr>
            <a:r>
              <a:rPr lang="ru-RU" sz="2000" dirty="0" err="1">
                <a:latin typeface="+mn-lt"/>
                <a:cs typeface="Aparajita" panose="01010601010101010101" pitchFamily="2"/>
              </a:rPr>
              <a:t>ұксайды</a:t>
            </a:r>
            <a:r>
              <a:rPr lang="ru-RU" sz="2000" dirty="0">
                <a:latin typeface="+mn-lt"/>
                <a:cs typeface="Aparajita" panose="01010601010101010101" pitchFamily="2"/>
              </a:rPr>
              <a:t>.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Олар</a:t>
            </a:r>
            <a:r>
              <a:rPr lang="ru-RU" sz="2000" dirty="0">
                <a:latin typeface="+mn-lt"/>
                <a:cs typeface="Aparajita" panose="01010601010101010101" pitchFamily="2"/>
              </a:rPr>
              <a:t>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сияқты</a:t>
            </a:r>
            <a:r>
              <a:rPr lang="ru-RU" sz="2000" dirty="0">
                <a:latin typeface="+mn-lt"/>
                <a:cs typeface="Aparajita" panose="01010601010101010101" pitchFamily="2"/>
              </a:rPr>
              <a:t>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циклдың</a:t>
            </a:r>
            <a:r>
              <a:rPr lang="ru-RU" sz="2000" dirty="0">
                <a:latin typeface="+mn-lt"/>
                <a:cs typeface="Aparajita" panose="01010601010101010101" pitchFamily="2"/>
              </a:rPr>
              <a:t>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ашылуымен</a:t>
            </a:r>
            <a:r>
              <a:rPr lang="ru-RU" sz="2000" dirty="0">
                <a:latin typeface="+mn-lt"/>
                <a:cs typeface="Aparajita" panose="01010601010101010101" pitchFamily="2"/>
              </a:rPr>
              <a:t>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қосылу</a:t>
            </a:r>
            <a:r>
              <a:rPr lang="ru-RU" sz="2000" dirty="0">
                <a:latin typeface="+mn-lt"/>
                <a:cs typeface="Aparajita" panose="01010601010101010101" pitchFamily="2"/>
              </a:rPr>
              <a:t>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реакцияларына</a:t>
            </a:r>
            <a:r>
              <a:rPr lang="ru-RU" sz="2000" dirty="0">
                <a:latin typeface="+mn-lt"/>
                <a:cs typeface="Aparajita" panose="01010601010101010101" pitchFamily="2"/>
              </a:rPr>
              <a:t>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тусед</a:t>
            </a:r>
            <a:r>
              <a:rPr lang="en-US" sz="2000" dirty="0" err="1">
                <a:latin typeface="+mn-lt"/>
                <a:cs typeface="Aparajita" panose="01010601010101010101" pitchFamily="2"/>
              </a:rPr>
              <a:t>i</a:t>
            </a:r>
            <a:r>
              <a:rPr lang="en-US" sz="2000" dirty="0">
                <a:latin typeface="+mn-lt"/>
                <a:cs typeface="Aparajita" panose="01010601010101010101" pitchFamily="2"/>
              </a:rPr>
              <a:t>.</a:t>
            </a:r>
            <a:endParaRPr lang="ru-KZ" sz="3600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B2F5A3D5-D02C-AD8F-9645-875C8ADF1EE1}"/>
              </a:ext>
            </a:extLst>
          </p:cNvPr>
          <p:cNvSpPr txBox="1">
            <a:spLocks/>
          </p:cNvSpPr>
          <p:nvPr/>
        </p:nvSpPr>
        <p:spPr>
          <a:xfrm>
            <a:off x="838200" y="3907933"/>
            <a:ext cx="8924925" cy="949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ru-RU" sz="8000" dirty="0" err="1">
                <a:latin typeface="+mn-lt"/>
                <a:cs typeface="Aparajita" panose="01010601010101010101" pitchFamily="2"/>
              </a:rPr>
              <a:t>Азетидин</a:t>
            </a:r>
            <a:r>
              <a:rPr lang="ru-RU" sz="8000" dirty="0">
                <a:latin typeface="+mn-lt"/>
                <a:cs typeface="Aparajita" panose="01010601010101010101" pitchFamily="2"/>
              </a:rPr>
              <a:t> </a:t>
            </a:r>
            <a:r>
              <a:rPr lang="ru-RU" sz="8000" dirty="0" err="1">
                <a:latin typeface="+mn-lt"/>
                <a:cs typeface="Aparajita" panose="01010601010101010101" pitchFamily="2"/>
              </a:rPr>
              <a:t>галогенсутектерд</a:t>
            </a:r>
            <a:r>
              <a:rPr lang="en-US" sz="8000" dirty="0" err="1">
                <a:latin typeface="+mn-lt"/>
                <a:cs typeface="Aparajita" panose="01010601010101010101" pitchFamily="2"/>
              </a:rPr>
              <a:t>i</a:t>
            </a:r>
            <a:r>
              <a:rPr lang="ru-RU" sz="8000" dirty="0">
                <a:latin typeface="+mn-lt"/>
                <a:cs typeface="Aparajita" panose="01010601010101010101" pitchFamily="2"/>
              </a:rPr>
              <a:t>ң </a:t>
            </a:r>
            <a:r>
              <a:rPr lang="ru-RU" sz="8000" dirty="0" err="1">
                <a:latin typeface="+mn-lt"/>
                <a:cs typeface="Aparajita" panose="01010601010101010101" pitchFamily="2"/>
              </a:rPr>
              <a:t>әсер</a:t>
            </a:r>
            <a:r>
              <a:rPr lang="en-US" sz="8000" dirty="0" err="1">
                <a:latin typeface="+mn-lt"/>
                <a:cs typeface="Aparajita" panose="01010601010101010101" pitchFamily="2"/>
              </a:rPr>
              <a:t>i</a:t>
            </a:r>
            <a:r>
              <a:rPr lang="ru-RU" sz="8000" dirty="0" err="1">
                <a:latin typeface="+mn-lt"/>
                <a:cs typeface="Aparajita" panose="01010601010101010101" pitchFamily="2"/>
              </a:rPr>
              <a:t>нен</a:t>
            </a:r>
            <a:r>
              <a:rPr lang="ru-RU" sz="8000" dirty="0">
                <a:latin typeface="+mn-lt"/>
                <a:cs typeface="Aparajita" panose="01010601010101010101" pitchFamily="2"/>
              </a:rPr>
              <a:t> у-</a:t>
            </a:r>
            <a:r>
              <a:rPr lang="ru-RU" sz="8000" dirty="0" err="1">
                <a:latin typeface="+mn-lt"/>
                <a:cs typeface="Aparajita" panose="01010601010101010101" pitchFamily="2"/>
              </a:rPr>
              <a:t>галогенпропииламиндерге</a:t>
            </a:r>
            <a:r>
              <a:rPr lang="ru-RU" sz="8000" dirty="0">
                <a:latin typeface="+mn-lt"/>
                <a:cs typeface="Aparajita" panose="01010601010101010101" pitchFamily="2"/>
              </a:rPr>
              <a:t> </a:t>
            </a:r>
            <a:r>
              <a:rPr lang="ru-RU" sz="8000" dirty="0" err="1">
                <a:latin typeface="+mn-lt"/>
                <a:cs typeface="Aparajita" panose="01010601010101010101" pitchFamily="2"/>
              </a:rPr>
              <a:t>айналады</a:t>
            </a:r>
            <a:r>
              <a:rPr lang="ru-RU" sz="8000" dirty="0">
                <a:latin typeface="+mn-lt"/>
                <a:cs typeface="Aparajita" panose="01010601010101010101" pitchFamily="2"/>
              </a:rPr>
              <a:t>, ал </a:t>
            </a:r>
            <a:r>
              <a:rPr lang="ru-RU" sz="8000" dirty="0" err="1">
                <a:latin typeface="+mn-lt"/>
                <a:cs typeface="Aparajita" panose="01010601010101010101" pitchFamily="2"/>
              </a:rPr>
              <a:t>қышқылдар</a:t>
            </a:r>
            <a:r>
              <a:rPr lang="ru-RU" sz="8000" dirty="0">
                <a:latin typeface="+mn-lt"/>
                <a:cs typeface="Aparajita" panose="01010601010101010101" pitchFamily="2"/>
              </a:rPr>
              <a:t> </a:t>
            </a:r>
            <a:r>
              <a:rPr lang="ru-RU" sz="8000" dirty="0" err="1">
                <a:latin typeface="+mn-lt"/>
                <a:cs typeface="Aparajita" panose="01010601010101010101" pitchFamily="2"/>
              </a:rPr>
              <a:t>қатысында</a:t>
            </a:r>
            <a:r>
              <a:rPr lang="ru-RU" sz="8000" dirty="0">
                <a:latin typeface="+mn-lt"/>
                <a:cs typeface="Aparajita" panose="01010601010101010101" pitchFamily="2"/>
              </a:rPr>
              <a:t> </a:t>
            </a:r>
            <a:r>
              <a:rPr lang="ru-RU" sz="8000" dirty="0" err="1">
                <a:latin typeface="+mn-lt"/>
                <a:cs typeface="Aparajita" panose="01010601010101010101" pitchFamily="2"/>
              </a:rPr>
              <a:t>өз</a:t>
            </a:r>
            <a:r>
              <a:rPr lang="en-US" sz="8000" dirty="0" err="1">
                <a:latin typeface="+mn-lt"/>
                <a:cs typeface="Aparajita" panose="01010601010101010101" pitchFamily="2"/>
              </a:rPr>
              <a:t>i</a:t>
            </a:r>
            <a:r>
              <a:rPr lang="ru-RU" sz="8000" dirty="0">
                <a:latin typeface="+mn-lt"/>
                <a:cs typeface="Aparajita" panose="01010601010101010101" pitchFamily="2"/>
              </a:rPr>
              <a:t>не су </a:t>
            </a:r>
            <a:r>
              <a:rPr lang="ru-RU" sz="8000" dirty="0" err="1">
                <a:latin typeface="+mn-lt"/>
                <a:cs typeface="Aparajita" panose="01010601010101010101" pitchFamily="2"/>
              </a:rPr>
              <a:t>қосып</a:t>
            </a:r>
            <a:r>
              <a:rPr lang="ru-RU" sz="8000" dirty="0">
                <a:latin typeface="+mn-lt"/>
                <a:cs typeface="Aparajita" panose="01010601010101010101" pitchFamily="2"/>
              </a:rPr>
              <a:t> </a:t>
            </a:r>
            <a:r>
              <a:rPr lang="ru-RU" sz="8000" dirty="0" err="1">
                <a:latin typeface="+mn-lt"/>
                <a:cs typeface="Aparajita" panose="01010601010101010101" pitchFamily="2"/>
              </a:rPr>
              <a:t>алып</a:t>
            </a:r>
            <a:r>
              <a:rPr lang="ru-RU" sz="8000" dirty="0">
                <a:latin typeface="+mn-lt"/>
                <a:cs typeface="Aparajita" panose="01010601010101010101" pitchFamily="2"/>
              </a:rPr>
              <a:t> у-</a:t>
            </a:r>
            <a:r>
              <a:rPr lang="ru-RU" sz="8000" dirty="0" err="1">
                <a:latin typeface="+mn-lt"/>
                <a:cs typeface="Aparajita" panose="01010601010101010101" pitchFamily="2"/>
              </a:rPr>
              <a:t>аминопропанол</a:t>
            </a:r>
            <a:r>
              <a:rPr lang="ru-RU" sz="8000" dirty="0">
                <a:latin typeface="+mn-lt"/>
                <a:cs typeface="Aparajita" panose="01010601010101010101" pitchFamily="2"/>
              </a:rPr>
              <a:t> </a:t>
            </a:r>
            <a:r>
              <a:rPr lang="ru-RU" sz="8000" dirty="0" err="1">
                <a:latin typeface="+mn-lt"/>
                <a:cs typeface="Aparajita" panose="01010601010101010101" pitchFamily="2"/>
              </a:rPr>
              <a:t>түзед</a:t>
            </a:r>
            <a:r>
              <a:rPr lang="en-US" sz="8000" dirty="0">
                <a:latin typeface="+mn-lt"/>
                <a:cs typeface="Aparajita" panose="01010601010101010101" pitchFamily="2"/>
              </a:rPr>
              <a:t>i:</a:t>
            </a:r>
            <a:endParaRPr lang="ru-KZ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C98046C-C1FF-78D7-43E2-7CE86C4A8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970D-34C2-4154-878B-380DEC61799A}" type="slidenum">
              <a:rPr lang="ru-KZ" smtClean="0"/>
              <a:t>18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75228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760141-B875-0FA3-37D1-2C0FB969D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96" y="445029"/>
            <a:ext cx="9512754" cy="1900708"/>
          </a:xfrm>
        </p:spPr>
        <p:txBody>
          <a:bodyPr>
            <a:normAutofit/>
          </a:bodyPr>
          <a:lstStyle/>
          <a:p>
            <a:r>
              <a:rPr lang="ru-RU" sz="2000" dirty="0" err="1">
                <a:latin typeface="+mn-lt"/>
                <a:cs typeface="Aparajita" panose="01010601010101010101" pitchFamily="2"/>
              </a:rPr>
              <a:t>Азиридин</a:t>
            </a:r>
            <a:r>
              <a:rPr lang="ru-RU" sz="2000" dirty="0">
                <a:latin typeface="+mn-lt"/>
                <a:cs typeface="Aparajita" panose="01010601010101010101" pitchFamily="2"/>
              </a:rPr>
              <a:t> ж/е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азетидин</a:t>
            </a:r>
            <a:r>
              <a:rPr lang="ru-RU" sz="2000" dirty="0">
                <a:latin typeface="+mn-lt"/>
                <a:cs typeface="Aparajita" panose="01010601010101010101" pitchFamily="2"/>
              </a:rPr>
              <a:t>,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оттегі</a:t>
            </a:r>
            <a:r>
              <a:rPr lang="ru-RU" sz="2000" dirty="0">
                <a:latin typeface="+mn-lt"/>
                <a:cs typeface="Aparajita" panose="01010601010101010101" pitchFamily="2"/>
              </a:rPr>
              <a:t> бар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гетероциклдарға</a:t>
            </a:r>
            <a:r>
              <a:rPr lang="ru-RU" sz="2000" dirty="0">
                <a:latin typeface="+mn-lt"/>
                <a:cs typeface="Aparajita" panose="01010601010101010101" pitchFamily="2"/>
              </a:rPr>
              <a:t>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қарағанда</a:t>
            </a:r>
            <a:r>
              <a:rPr lang="ru-RU" sz="2000" dirty="0">
                <a:latin typeface="+mn-lt"/>
                <a:cs typeface="Aparajita" panose="01010601010101010101" pitchFamily="2"/>
              </a:rPr>
              <a:t>, </a:t>
            </a:r>
            <a:r>
              <a:rPr lang="ru-RU" sz="2000" b="1" dirty="0" err="1">
                <a:solidFill>
                  <a:srgbClr val="0070C0"/>
                </a:solidFill>
                <a:latin typeface="+mn-lt"/>
                <a:cs typeface="Aparajita" panose="01010601010101010101" pitchFamily="2"/>
              </a:rPr>
              <a:t>екіншілік</a:t>
            </a:r>
            <a:r>
              <a:rPr lang="ru-RU" sz="2000" b="1" dirty="0">
                <a:solidFill>
                  <a:srgbClr val="0070C0"/>
                </a:solidFill>
                <a:latin typeface="+mn-lt"/>
                <a:cs typeface="Aparajita" panose="01010601010101010101" pitchFamily="2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+mn-lt"/>
                <a:cs typeface="Aparajita" panose="01010601010101010101" pitchFamily="2"/>
              </a:rPr>
              <a:t>аминдерге</a:t>
            </a:r>
            <a:r>
              <a:rPr lang="ru-RU" sz="2000" b="1" dirty="0">
                <a:solidFill>
                  <a:srgbClr val="0070C0"/>
                </a:solidFill>
                <a:latin typeface="+mn-lt"/>
                <a:cs typeface="Aparajita" panose="01010601010101010101" pitchFamily="2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+mn-lt"/>
                <a:cs typeface="Aparajita" panose="01010601010101010101" pitchFamily="2"/>
              </a:rPr>
              <a:t>тән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parajita" panose="01010601010101010101" pitchFamily="2"/>
              </a:rPr>
              <a:t>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бір</a:t>
            </a:r>
            <a:r>
              <a:rPr lang="ru-RU" sz="2000" dirty="0">
                <a:latin typeface="+mn-lt"/>
                <a:cs typeface="Aparajita" panose="01010601010101010101" pitchFamily="2"/>
              </a:rPr>
              <a:t>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қатар</a:t>
            </a:r>
            <a:r>
              <a:rPr lang="ru-RU" sz="2000" dirty="0">
                <a:latin typeface="+mn-lt"/>
                <a:cs typeface="Aparajita" panose="01010601010101010101" pitchFamily="2"/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latin typeface="+mn-lt"/>
                <a:cs typeface="Aparajita" panose="01010601010101010101" pitchFamily="2"/>
              </a:rPr>
              <a:t>өзгеше</a:t>
            </a:r>
            <a:r>
              <a:rPr lang="ru-RU" sz="2000" b="1" i="1" dirty="0">
                <a:solidFill>
                  <a:srgbClr val="0070C0"/>
                </a:solidFill>
                <a:latin typeface="+mn-lt"/>
                <a:cs typeface="Aparajita" panose="01010601010101010101" pitchFamily="2"/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latin typeface="+mn-lt"/>
                <a:cs typeface="Aparajita" panose="01010601010101010101" pitchFamily="2"/>
              </a:rPr>
              <a:t>қасиет</a:t>
            </a:r>
            <a:r>
              <a:rPr lang="ru-RU" sz="2000" b="1" i="1" dirty="0">
                <a:solidFill>
                  <a:srgbClr val="0070C0"/>
                </a:solidFill>
                <a:latin typeface="+mn-lt"/>
                <a:cs typeface="Aparajita" panose="01010601010101010101" pitchFamily="2"/>
              </a:rPr>
              <a:t>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көрсетеді</a:t>
            </a:r>
            <a:r>
              <a:rPr lang="ru-RU" sz="2000" dirty="0">
                <a:latin typeface="+mn-lt"/>
                <a:cs typeface="Aparajita" panose="01010601010101010101" pitchFamily="2"/>
              </a:rPr>
              <a:t>.</a:t>
            </a:r>
            <a:br>
              <a:rPr lang="ru-RU" sz="2000" dirty="0">
                <a:latin typeface="+mn-lt"/>
                <a:cs typeface="Aparajita" panose="01010601010101010101" pitchFamily="2"/>
              </a:rPr>
            </a:br>
            <a:br>
              <a:rPr lang="ru-RU" sz="2000" dirty="0">
                <a:latin typeface="+mn-lt"/>
                <a:cs typeface="Aparajita" panose="01010601010101010101" pitchFamily="2"/>
              </a:rPr>
            </a:br>
            <a:r>
              <a:rPr lang="en-US" sz="2000" dirty="0">
                <a:latin typeface="+mn-lt"/>
                <a:cs typeface="Aparajita" panose="01010601010101010101" pitchFamily="2"/>
              </a:rPr>
              <a:t>N</a:t>
            </a:r>
            <a:r>
              <a:rPr lang="ru-RU" sz="2000" dirty="0">
                <a:latin typeface="+mn-lt"/>
                <a:cs typeface="Aparajita" panose="01010601010101010101" pitchFamily="2"/>
              </a:rPr>
              <a:t>-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алмаспаған</a:t>
            </a:r>
            <a:r>
              <a:rPr lang="ru-RU" sz="2000" dirty="0">
                <a:latin typeface="+mn-lt"/>
                <a:cs typeface="Aparajita" panose="01010601010101010101" pitchFamily="2"/>
              </a:rPr>
              <a:t>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азиридин</a:t>
            </a:r>
            <a:r>
              <a:rPr lang="ru-RU" sz="2000" dirty="0">
                <a:latin typeface="+mn-lt"/>
                <a:cs typeface="Aparajita" panose="01010601010101010101" pitchFamily="2"/>
              </a:rPr>
              <a:t>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және</a:t>
            </a:r>
            <a:r>
              <a:rPr lang="ru-RU" sz="2000" dirty="0">
                <a:latin typeface="+mn-lt"/>
                <a:cs typeface="Aparajita" panose="01010601010101010101" pitchFamily="2"/>
              </a:rPr>
              <a:t>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азетидиннің</a:t>
            </a:r>
            <a:r>
              <a:rPr lang="ru-RU" sz="2000" dirty="0">
                <a:latin typeface="+mn-lt"/>
                <a:cs typeface="Aparajita" panose="01010601010101010101" pitchFamily="2"/>
              </a:rPr>
              <a:t> азот атомы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нуклеофилді</a:t>
            </a:r>
            <a:r>
              <a:rPr lang="ru-RU" sz="2000" dirty="0">
                <a:latin typeface="+mn-lt"/>
                <a:cs typeface="Aparajita" panose="01010601010101010101" pitchFamily="2"/>
              </a:rPr>
              <a:t>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қасиет</a:t>
            </a:r>
            <a:r>
              <a:rPr lang="ru-RU" sz="2000" dirty="0">
                <a:latin typeface="+mn-lt"/>
                <a:cs typeface="Aparajita" panose="01010601010101010101" pitchFamily="2"/>
              </a:rPr>
              <a:t>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көрсетеді</a:t>
            </a:r>
            <a:r>
              <a:rPr lang="ru-RU" sz="2000" dirty="0">
                <a:latin typeface="+mn-lt"/>
                <a:cs typeface="Aparajita" panose="01010601010101010101" pitchFamily="2"/>
              </a:rPr>
              <a:t>,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екіншілік</a:t>
            </a:r>
            <a:r>
              <a:rPr lang="ru-RU" sz="2000" dirty="0">
                <a:latin typeface="+mn-lt"/>
                <a:cs typeface="Aparajita" panose="01010601010101010101" pitchFamily="2"/>
              </a:rPr>
              <a:t>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аминдер</a:t>
            </a:r>
            <a:r>
              <a:rPr lang="ru-RU" sz="2000" dirty="0">
                <a:latin typeface="+mn-lt"/>
                <a:cs typeface="Aparajita" panose="01010601010101010101" pitchFamily="2"/>
              </a:rPr>
              <a:t>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сияқты</a:t>
            </a:r>
            <a:r>
              <a:rPr lang="ru-RU" sz="2000" dirty="0">
                <a:latin typeface="+mn-lt"/>
                <a:cs typeface="Aparajita" panose="01010601010101010101" pitchFamily="2"/>
              </a:rPr>
              <a:t> азот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бойынша</a:t>
            </a:r>
            <a:r>
              <a:rPr lang="ru-RU" sz="2000" dirty="0">
                <a:latin typeface="+mn-lt"/>
                <a:cs typeface="Aparajita" panose="01010601010101010101" pitchFamily="2"/>
              </a:rPr>
              <a:t>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алкилденуі</a:t>
            </a:r>
            <a:r>
              <a:rPr lang="ru-RU" sz="2000" dirty="0">
                <a:latin typeface="+mn-lt"/>
                <a:cs typeface="Aparajita" panose="01010601010101010101" pitchFamily="2"/>
              </a:rPr>
              <a:t>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немесе</a:t>
            </a:r>
            <a:r>
              <a:rPr lang="ru-RU" sz="2000" dirty="0">
                <a:latin typeface="+mn-lt"/>
                <a:cs typeface="Aparajita" panose="01010601010101010101" pitchFamily="2"/>
              </a:rPr>
              <a:t>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ацилдененуі</a:t>
            </a:r>
            <a:r>
              <a:rPr lang="ru-RU" sz="2000" dirty="0">
                <a:latin typeface="+mn-lt"/>
                <a:cs typeface="Aparajita" panose="01010601010101010101" pitchFamily="2"/>
              </a:rPr>
              <a:t>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мүмкін</a:t>
            </a:r>
            <a:r>
              <a:rPr lang="ru-RU" sz="2000" dirty="0">
                <a:latin typeface="+mn-lt"/>
                <a:cs typeface="Aparajita" panose="01010601010101010101" pitchFamily="2"/>
              </a:rPr>
              <a:t>.</a:t>
            </a:r>
            <a:endParaRPr lang="ru-KZ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E0EDAA-8BCD-1E66-F4AF-C3CD45919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30272" y="2345737"/>
            <a:ext cx="4030004" cy="3304295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0CE51BD-01DC-BF90-FBEE-5F6AACD01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970D-34C2-4154-878B-380DEC61799A}" type="slidenum">
              <a:rPr lang="ru-KZ" smtClean="0"/>
              <a:t>19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15724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6E852E-86AA-4203-DFC7-18CCB4D58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03" y="2599872"/>
            <a:ext cx="9144793" cy="1658256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61EF8AA-A98E-481E-BE86-C68F1EB27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899" y="561924"/>
            <a:ext cx="7704667" cy="438150"/>
          </a:xfrm>
        </p:spPr>
        <p:txBody>
          <a:bodyPr>
            <a:noAutofit/>
          </a:bodyPr>
          <a:lstStyle/>
          <a:p>
            <a:pPr algn="ctr"/>
            <a:br>
              <a:rPr lang="ru-RU" sz="2400" dirty="0">
                <a:solidFill>
                  <a:srgbClr val="FF0000"/>
                </a:solidFill>
                <a:latin typeface="+mn-lt"/>
              </a:rPr>
            </a:br>
            <a:r>
              <a:rPr lang="ru-RU" sz="2800" dirty="0">
                <a:solidFill>
                  <a:srgbClr val="C00000"/>
                </a:solidFill>
                <a:latin typeface="+mn-lt"/>
                <a:cs typeface="Aparajita" panose="01010601010101010101" pitchFamily="2"/>
              </a:rPr>
              <a:t>3- </a:t>
            </a:r>
            <a:r>
              <a:rPr lang="ru-RU" sz="2800" dirty="0" err="1">
                <a:solidFill>
                  <a:srgbClr val="C00000"/>
                </a:solidFill>
                <a:latin typeface="+mn-lt"/>
                <a:cs typeface="Aparajita" panose="01010601010101010101" pitchFamily="2"/>
              </a:rPr>
              <a:t>және</a:t>
            </a:r>
            <a:r>
              <a:rPr lang="ru-RU" sz="2800" dirty="0">
                <a:solidFill>
                  <a:srgbClr val="C00000"/>
                </a:solidFill>
                <a:latin typeface="+mn-lt"/>
                <a:cs typeface="Aparajita" panose="01010601010101010101" pitchFamily="2"/>
              </a:rPr>
              <a:t> 4-мүшелі </a:t>
            </a:r>
            <a:r>
              <a:rPr lang="ru-RU" sz="2800" dirty="0" err="1">
                <a:solidFill>
                  <a:srgbClr val="C00000"/>
                </a:solidFill>
                <a:latin typeface="+mn-lt"/>
                <a:cs typeface="Aparajita" panose="01010601010101010101" pitchFamily="2"/>
              </a:rPr>
              <a:t>гетероциклдар</a:t>
            </a:r>
            <a:endParaRPr lang="ru-KZ" sz="2800" dirty="0">
              <a:solidFill>
                <a:srgbClr val="C00000"/>
              </a:solidFill>
              <a:latin typeface="+mn-lt"/>
              <a:cs typeface="Aparajita" panose="01010601010101010101" pitchFamily="2"/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0684CDE4-1CB8-E900-7A55-A88E94E61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39899" y="1634068"/>
            <a:ext cx="8712200" cy="832908"/>
          </a:xfrm>
        </p:spPr>
        <p:txBody>
          <a:bodyPr>
            <a:normAutofit/>
          </a:bodyPr>
          <a:lstStyle/>
          <a:p>
            <a:pPr algn="just"/>
            <a:r>
              <a:rPr lang="ru-RU" sz="1800" dirty="0"/>
              <a:t>3- </a:t>
            </a:r>
            <a:r>
              <a:rPr lang="ru-RU" sz="1800" dirty="0" err="1"/>
              <a:t>және</a:t>
            </a:r>
            <a:r>
              <a:rPr lang="ru-RU" sz="1800" dirty="0"/>
              <a:t> 4-мүшелі </a:t>
            </a:r>
            <a:r>
              <a:rPr lang="ru-RU" sz="1800" dirty="0" err="1"/>
              <a:t>гетероциклдар</a:t>
            </a:r>
            <a:r>
              <a:rPr lang="ru-RU" sz="1800" dirty="0"/>
              <a:t> - </a:t>
            </a:r>
            <a:r>
              <a:rPr lang="ru-RU" sz="1800" dirty="0" err="1"/>
              <a:t>кіші</a:t>
            </a:r>
            <a:r>
              <a:rPr lang="ru-RU" sz="1800" dirty="0"/>
              <a:t> </a:t>
            </a:r>
            <a:r>
              <a:rPr lang="ru-RU" sz="1800" dirty="0" err="1"/>
              <a:t>циклдарға</a:t>
            </a:r>
            <a:r>
              <a:rPr lang="ru-RU" sz="1800" dirty="0"/>
              <a:t> </a:t>
            </a:r>
            <a:r>
              <a:rPr lang="ru-RU" sz="1800" dirty="0" err="1"/>
              <a:t>жатады</a:t>
            </a:r>
            <a:r>
              <a:rPr lang="ru-RU" sz="1800" dirty="0"/>
              <a:t>. </a:t>
            </a:r>
            <a:r>
              <a:rPr lang="ru-RU" sz="1800" dirty="0" err="1"/>
              <a:t>Оларды</a:t>
            </a:r>
            <a:r>
              <a:rPr lang="ru-RU" sz="1800" dirty="0"/>
              <a:t> циклопропан </a:t>
            </a:r>
            <a:r>
              <a:rPr lang="ru-RU" sz="1800" dirty="0" err="1"/>
              <a:t>және</a:t>
            </a:r>
            <a:r>
              <a:rPr lang="ru-RU" sz="1800" dirty="0"/>
              <a:t> </a:t>
            </a:r>
            <a:r>
              <a:rPr lang="ru-RU" sz="1800" dirty="0" err="1"/>
              <a:t>циклобутанның</a:t>
            </a:r>
            <a:r>
              <a:rPr lang="ru-RU" sz="1800" dirty="0"/>
              <a:t> </a:t>
            </a:r>
            <a:r>
              <a:rPr lang="ru-RU" sz="1800" dirty="0" err="1"/>
              <a:t>туындылары</a:t>
            </a:r>
            <a:r>
              <a:rPr lang="ru-RU" sz="1800" dirty="0"/>
              <a:t> </a:t>
            </a:r>
            <a:r>
              <a:rPr lang="ru-RU" sz="1800" dirty="0" err="1"/>
              <a:t>деп</a:t>
            </a:r>
            <a:r>
              <a:rPr lang="ru-RU" sz="1800" dirty="0"/>
              <a:t> </a:t>
            </a:r>
            <a:r>
              <a:rPr lang="ru-RU" sz="1800" dirty="0" err="1"/>
              <a:t>қарастырсак</a:t>
            </a:r>
            <a:r>
              <a:rPr lang="ru-RU" sz="1800" dirty="0"/>
              <a:t> </a:t>
            </a:r>
            <a:r>
              <a:rPr lang="ru-RU" sz="1800" dirty="0" err="1"/>
              <a:t>болады</a:t>
            </a:r>
            <a:r>
              <a:rPr lang="ru-RU" sz="1800" dirty="0"/>
              <a:t>, </a:t>
            </a:r>
            <a:r>
              <a:rPr lang="ru-RU" sz="1800" dirty="0" err="1"/>
              <a:t>яғни</a:t>
            </a:r>
            <a:r>
              <a:rPr lang="ru-RU" sz="1800" dirty="0"/>
              <a:t> </a:t>
            </a:r>
            <a:r>
              <a:rPr lang="ru-RU" sz="1800" dirty="0" err="1"/>
              <a:t>құрамындағы</a:t>
            </a:r>
            <a:r>
              <a:rPr lang="ru-RU" sz="1800" dirty="0"/>
              <a:t> </a:t>
            </a:r>
            <a:r>
              <a:rPr lang="ru-RU" sz="1800" dirty="0" err="1"/>
              <a:t>бір</a:t>
            </a:r>
            <a:r>
              <a:rPr lang="ru-RU" sz="1800" dirty="0"/>
              <a:t> метилен </a:t>
            </a:r>
            <a:r>
              <a:rPr lang="ru-RU" sz="1800" dirty="0" err="1"/>
              <a:t>тобы</a:t>
            </a:r>
            <a:r>
              <a:rPr lang="ru-RU" sz="1800" dirty="0"/>
              <a:t> </a:t>
            </a:r>
            <a:r>
              <a:rPr lang="ru-RU" sz="1800" dirty="0" err="1"/>
              <a:t>гетероатоммен</a:t>
            </a:r>
            <a:r>
              <a:rPr lang="ru-RU" sz="1800" dirty="0"/>
              <a:t> </a:t>
            </a:r>
            <a:r>
              <a:rPr lang="ru-RU" sz="1800" dirty="0" err="1"/>
              <a:t>алмасқан</a:t>
            </a:r>
            <a:r>
              <a:rPr lang="ru-RU" sz="1800" dirty="0"/>
              <a:t>.</a:t>
            </a:r>
            <a:endParaRPr lang="ru-KZ" sz="18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95C89A5-59E5-C711-5C7B-052DA4084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00800" y="2737911"/>
            <a:ext cx="4131554" cy="3120015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D4ED17F-10E6-5FC3-2F34-FF9C8E2BF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970D-34C2-4154-878B-380DEC61799A}" type="slidenum">
              <a:rPr lang="ru-KZ" smtClean="0"/>
              <a:t>2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4311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E49150-7C16-719C-EBBC-F062E4DD94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6475" y="354514"/>
            <a:ext cx="9777307" cy="1762125"/>
          </a:xfrm>
        </p:spPr>
        <p:txBody>
          <a:bodyPr>
            <a:noAutofit/>
          </a:bodyPr>
          <a:lstStyle/>
          <a:p>
            <a:pPr algn="l"/>
            <a:r>
              <a:rPr lang="ru-RU" sz="1800" dirty="0" err="1">
                <a:solidFill>
                  <a:srgbClr val="4CA27F"/>
                </a:solidFill>
                <a:latin typeface="+mn-lt"/>
                <a:cs typeface="Aparajita" panose="01010601010101010101" pitchFamily="2"/>
              </a:rPr>
              <a:t>Оксиран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табиғи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алкалоидтың</a:t>
            </a:r>
            <a:r>
              <a:rPr lang="ru-RU" sz="1800" dirty="0">
                <a:latin typeface="+mn-lt"/>
                <a:cs typeface="Aparajita" panose="01010601010101010101" pitchFamily="2"/>
              </a:rPr>
              <a:t> - СКОПИН -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құрамына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кіреді</a:t>
            </a:r>
            <a:r>
              <a:rPr lang="ru-RU" sz="1800" dirty="0">
                <a:latin typeface="+mn-lt"/>
                <a:cs typeface="Aparajita" panose="01010601010101010101" pitchFamily="2"/>
              </a:rPr>
              <a:t>. Ол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көптеген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ісікке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қарсы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қолданылатын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препараттардың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негізін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қалайды</a:t>
            </a:r>
            <a:r>
              <a:rPr lang="ru-RU" sz="1800" dirty="0">
                <a:latin typeface="+mn-lt"/>
                <a:cs typeface="Aparajita" panose="01010601010101010101" pitchFamily="2"/>
              </a:rPr>
              <a:t>.</a:t>
            </a:r>
            <a:br>
              <a:rPr lang="ru-RU" sz="1800" dirty="0">
                <a:latin typeface="+mn-lt"/>
                <a:cs typeface="Aparajita" panose="01010601010101010101" pitchFamily="2"/>
              </a:rPr>
            </a:br>
            <a:br>
              <a:rPr lang="ru-RU" sz="1800" dirty="0">
                <a:latin typeface="+mn-lt"/>
                <a:cs typeface="Aparajita" panose="01010601010101010101" pitchFamily="2"/>
              </a:rPr>
            </a:br>
            <a:r>
              <a:rPr lang="ru-RU" sz="1800" dirty="0" err="1">
                <a:solidFill>
                  <a:srgbClr val="4CA27F"/>
                </a:solidFill>
                <a:latin typeface="+mn-lt"/>
                <a:cs typeface="Aparajita" panose="01010601010101010101" pitchFamily="2"/>
              </a:rPr>
              <a:t>Азиридин</a:t>
            </a:r>
            <a:r>
              <a:rPr lang="ru-RU" sz="1800" dirty="0">
                <a:latin typeface="+mn-lt"/>
                <a:cs typeface="Aparajita" panose="01010601010101010101" pitchFamily="2"/>
              </a:rPr>
              <a:t> -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ісікке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қарсы</a:t>
            </a:r>
            <a:r>
              <a:rPr lang="ru-RU" sz="1800" dirty="0">
                <a:latin typeface="+mn-lt"/>
                <a:cs typeface="Aparajita" panose="01010601010101010101" pitchFamily="2"/>
              </a:rPr>
              <a:t> препарат -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митомициН</a:t>
            </a:r>
            <a:r>
              <a:rPr lang="ru-RU" sz="1800" dirty="0">
                <a:latin typeface="+mn-lt"/>
                <a:cs typeface="Aparajita" panose="01010601010101010101" pitchFamily="2"/>
              </a:rPr>
              <a:t>-С —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құрылымдық</a:t>
            </a:r>
            <a:br>
              <a:rPr lang="ru-RU" sz="1800" dirty="0">
                <a:latin typeface="+mn-lt"/>
                <a:cs typeface="Aparajita" panose="01010601010101010101" pitchFamily="2"/>
              </a:rPr>
            </a:br>
            <a:r>
              <a:rPr lang="ru-RU" sz="1800" dirty="0" err="1">
                <a:latin typeface="+mn-lt"/>
                <a:cs typeface="Aparajita" panose="01010601010101010101" pitchFamily="2"/>
              </a:rPr>
              <a:t>компоненті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болып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табылады</a:t>
            </a:r>
            <a:r>
              <a:rPr lang="ru-RU" sz="1800" dirty="0">
                <a:latin typeface="+mn-lt"/>
                <a:cs typeface="Aparajita" panose="01010601010101010101" pitchFamily="2"/>
              </a:rPr>
              <a:t>.</a:t>
            </a:r>
            <a:br>
              <a:rPr lang="ru-RU" sz="1800" dirty="0">
                <a:latin typeface="+mn-lt"/>
                <a:cs typeface="Aparajita" panose="01010601010101010101" pitchFamily="2"/>
              </a:rPr>
            </a:br>
            <a:br>
              <a:rPr lang="ru-RU" sz="1800" dirty="0">
                <a:latin typeface="+mn-lt"/>
                <a:cs typeface="Aparajita" panose="01010601010101010101" pitchFamily="2"/>
              </a:rPr>
            </a:br>
            <a:r>
              <a:rPr lang="ru-RU" sz="1800" dirty="0">
                <a:solidFill>
                  <a:srgbClr val="4CA27F"/>
                </a:solidFill>
                <a:latin typeface="+mn-lt"/>
                <a:cs typeface="Aparajita" panose="01010601010101010101" pitchFamily="2"/>
              </a:rPr>
              <a:t>Тииран-2-карбон </a:t>
            </a:r>
            <a:r>
              <a:rPr lang="ru-RU" sz="1800" dirty="0" err="1">
                <a:solidFill>
                  <a:srgbClr val="4CA27F"/>
                </a:solidFill>
                <a:latin typeface="+mn-lt"/>
                <a:cs typeface="Aparajita" panose="01010601010101010101" pitchFamily="2"/>
              </a:rPr>
              <a:t>қышқылы</a:t>
            </a:r>
            <a:r>
              <a:rPr lang="ru-RU" sz="1800" dirty="0">
                <a:solidFill>
                  <a:srgbClr val="4CA27F"/>
                </a:solidFill>
                <a:latin typeface="+mn-lt"/>
                <a:cs typeface="Aparajita" panose="01010601010101010101" pitchFamily="2"/>
              </a:rPr>
              <a:t> </a:t>
            </a:r>
            <a:r>
              <a:rPr lang="ru-RU" sz="1800" dirty="0">
                <a:latin typeface="+mn-lt"/>
                <a:cs typeface="Aparajita" panose="01010601010101010101" pitchFamily="2"/>
              </a:rPr>
              <a:t>— АСПАРАГУС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өсімдігінен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бөлінген</a:t>
            </a:r>
            <a:endParaRPr lang="ru-KZ" sz="1800" dirty="0">
              <a:latin typeface="+mn-lt"/>
              <a:cs typeface="Aparajita" panose="01010601010101010101" pitchFamily="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86672A-81F4-0E3E-2A77-5A079A5B1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7" t="35268" r="11247" b="36246"/>
          <a:stretch>
            <a:fillRect/>
          </a:stretch>
        </p:blipFill>
        <p:spPr>
          <a:xfrm>
            <a:off x="2144943" y="2183453"/>
            <a:ext cx="7242559" cy="18777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9EE562-6E0C-9FDC-34B1-B1B31BD734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1" r="15227" b="3827"/>
          <a:stretch>
            <a:fillRect/>
          </a:stretch>
        </p:blipFill>
        <p:spPr>
          <a:xfrm>
            <a:off x="846785" y="4176125"/>
            <a:ext cx="3590940" cy="2061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4C80EE1-41A3-EF66-75F5-AFDD51D7AB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0" r="16698" b="6114"/>
          <a:stretch>
            <a:fillRect/>
          </a:stretch>
        </p:blipFill>
        <p:spPr>
          <a:xfrm>
            <a:off x="6631436" y="4127968"/>
            <a:ext cx="4057096" cy="2198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6D8EB56-B753-A303-28B6-BD17836E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597970D-34C2-4154-878B-380DEC61799A}" type="slidenum">
              <a:rPr lang="ru-KZ" smtClean="0"/>
              <a:t>3</a:t>
            </a:fld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798028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253CF-1FBD-350D-2B5C-BE37668DC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5907"/>
            <a:ext cx="9927176" cy="1062831"/>
          </a:xfrm>
        </p:spPr>
        <p:txBody>
          <a:bodyPr>
            <a:noAutofit/>
          </a:bodyPr>
          <a:lstStyle/>
          <a:p>
            <a:r>
              <a:rPr lang="ru-RU" sz="1800" dirty="0" err="1">
                <a:solidFill>
                  <a:srgbClr val="C00000"/>
                </a:solidFill>
                <a:latin typeface="+mn-lt"/>
                <a:cs typeface="Aparajita" panose="01010601010101010101" pitchFamily="2"/>
              </a:rPr>
              <a:t>Оксиран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және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solidFill>
                  <a:srgbClr val="C00000"/>
                </a:solidFill>
                <a:latin typeface="+mn-lt"/>
                <a:cs typeface="Aparajita" panose="01010601010101010101" pitchFamily="2"/>
              </a:rPr>
              <a:t>азиридин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реакцияға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қабілеті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жоғары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реагенттер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ретінде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және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көптеген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маңызды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қосылыстардың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синтезі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үшін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i="1" dirty="0">
                <a:solidFill>
                  <a:schemeClr val="accent1"/>
                </a:solidFill>
                <a:latin typeface="+mn-lt"/>
                <a:cs typeface="Aparajita" panose="01010601010101010101" pitchFamily="2"/>
              </a:rPr>
              <a:t>интермедиат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ретінде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қолданылады</a:t>
            </a:r>
            <a:r>
              <a:rPr lang="ru-RU" sz="1800" dirty="0">
                <a:latin typeface="+mn-lt"/>
                <a:cs typeface="Aparajita" panose="01010601010101010101" pitchFamily="2"/>
              </a:rPr>
              <a:t>.</a:t>
            </a:r>
            <a:br>
              <a:rPr lang="ru-RU" sz="1800" dirty="0">
                <a:latin typeface="+mn-lt"/>
                <a:cs typeface="Aparajita" panose="01010601010101010101" pitchFamily="2"/>
              </a:rPr>
            </a:br>
            <a:br>
              <a:rPr lang="ru-RU" sz="1800" dirty="0">
                <a:latin typeface="+mn-lt"/>
                <a:cs typeface="Aparajita" panose="01010601010101010101" pitchFamily="2"/>
              </a:rPr>
            </a:br>
            <a:r>
              <a:rPr lang="ru-RU" sz="1800" dirty="0" err="1">
                <a:solidFill>
                  <a:srgbClr val="C00000"/>
                </a:solidFill>
                <a:latin typeface="+mn-lt"/>
                <a:cs typeface="Aparajita" panose="01010601010101010101" pitchFamily="2"/>
              </a:rPr>
              <a:t>Азиридин</a:t>
            </a:r>
            <a:r>
              <a:rPr lang="ru-RU" sz="1800" dirty="0">
                <a:solidFill>
                  <a:srgbClr val="C00000"/>
                </a:solidFill>
                <a:latin typeface="+mn-lt"/>
                <a:cs typeface="Aparajita" panose="01010601010101010101" pitchFamily="2"/>
              </a:rPr>
              <a:t> </a:t>
            </a:r>
            <a:r>
              <a:rPr lang="ru-RU" sz="1800" dirty="0">
                <a:latin typeface="+mn-lt"/>
                <a:cs typeface="Aparajita" panose="01010601010101010101" pitchFamily="2"/>
              </a:rPr>
              <a:t>(этиленимин)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және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оның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туындылары</a:t>
            </a:r>
            <a:r>
              <a:rPr lang="ru-RU" sz="1800" dirty="0">
                <a:latin typeface="+mn-lt"/>
                <a:cs typeface="Aparajita" panose="01010601010101010101" pitchFamily="2"/>
              </a:rPr>
              <a:t> —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ауыл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шаруашылығында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және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микробиологияда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қолданылатын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solidFill>
                  <a:srgbClr val="4CA27F"/>
                </a:solidFill>
                <a:latin typeface="+mn-lt"/>
                <a:cs typeface="Aparajita" panose="01010601010101010101" pitchFamily="2"/>
              </a:rPr>
              <a:t>активті</a:t>
            </a:r>
            <a:r>
              <a:rPr lang="ru-RU" sz="1800" dirty="0">
                <a:solidFill>
                  <a:srgbClr val="4CA27F"/>
                </a:solidFill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solidFill>
                  <a:srgbClr val="4CA27F"/>
                </a:solidFill>
                <a:latin typeface="+mn-lt"/>
                <a:cs typeface="Aparajita" panose="01010601010101010101" pitchFamily="2"/>
              </a:rPr>
              <a:t>мутагендер</a:t>
            </a:r>
            <a:r>
              <a:rPr lang="ru-RU" sz="1800" dirty="0">
                <a:solidFill>
                  <a:srgbClr val="4CA27F"/>
                </a:solidFill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болып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саналады</a:t>
            </a:r>
            <a:r>
              <a:rPr lang="ru-RU" sz="1800" dirty="0">
                <a:latin typeface="+mn-lt"/>
                <a:cs typeface="Aparajita" panose="01010601010101010101" pitchFamily="2"/>
              </a:rPr>
              <a:t>.</a:t>
            </a:r>
            <a:br>
              <a:rPr lang="en-US" sz="1800" dirty="0">
                <a:latin typeface="+mn-lt"/>
                <a:cs typeface="Aparajita" panose="01010601010101010101" pitchFamily="2"/>
              </a:rPr>
            </a:br>
            <a:br>
              <a:rPr lang="ru-RU" sz="1800" dirty="0">
                <a:latin typeface="+mn-lt"/>
                <a:cs typeface="Aparajita" panose="01010601010101010101" pitchFamily="2"/>
              </a:rPr>
            </a:br>
            <a:r>
              <a:rPr lang="ru-RU" sz="1800" dirty="0" err="1">
                <a:latin typeface="+mn-lt"/>
                <a:cs typeface="Aparajita" panose="01010601010101010101" pitchFamily="2"/>
              </a:rPr>
              <a:t>Азиридиннің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туындысы</a:t>
            </a:r>
            <a:r>
              <a:rPr lang="ru-RU" sz="1800" dirty="0">
                <a:latin typeface="+mn-lt"/>
                <a:cs typeface="Aparajita" panose="01010601010101010101" pitchFamily="2"/>
              </a:rPr>
              <a:t> - </a:t>
            </a:r>
            <a:r>
              <a:rPr lang="ru-RU" sz="1800" dirty="0" err="1">
                <a:solidFill>
                  <a:srgbClr val="4CA27F"/>
                </a:solidFill>
                <a:latin typeface="+mn-lt"/>
                <a:cs typeface="Aparajita" panose="01010601010101010101" pitchFamily="2"/>
              </a:rPr>
              <a:t>тиофосфамид</a:t>
            </a:r>
            <a:r>
              <a:rPr lang="ru-RU" sz="1800" dirty="0">
                <a:latin typeface="+mn-lt"/>
                <a:cs typeface="Aparajita" panose="01010601010101010101" pitchFamily="2"/>
              </a:rPr>
              <a:t> (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тиофосфор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қышқылының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en-US" sz="1800" dirty="0">
                <a:latin typeface="+mn-lt"/>
                <a:cs typeface="Aparajita" panose="01010601010101010101" pitchFamily="2"/>
              </a:rPr>
              <a:t>N,N,N”-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триэтиленимиді</a:t>
            </a:r>
            <a:r>
              <a:rPr lang="ru-RU" sz="1800" dirty="0">
                <a:latin typeface="+mn-lt"/>
                <a:cs typeface="Aparajita" panose="01010601010101010101" pitchFamily="2"/>
              </a:rPr>
              <a:t>) -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ісікке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қарсы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қолданылатын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дәрілік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зат</a:t>
            </a:r>
            <a:r>
              <a:rPr lang="ru-RU" sz="1800" dirty="0">
                <a:latin typeface="+mn-lt"/>
                <a:cs typeface="Aparajita" panose="01010601010101010101" pitchFamily="2"/>
              </a:rPr>
              <a:t>. Ол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ісік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жасушаларында</a:t>
            </a:r>
            <a:r>
              <a:rPr lang="ru-RU" sz="1800" dirty="0">
                <a:latin typeface="+mn-lt"/>
                <a:cs typeface="Aparajita" panose="01010601010101010101" pitchFamily="2"/>
              </a:rPr>
              <a:t> ДНҚ-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ны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байланыстыратын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триэтилениминофосфамидке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айналады</a:t>
            </a:r>
            <a:r>
              <a:rPr lang="ru-RU" sz="1800" dirty="0">
                <a:latin typeface="+mn-lt"/>
                <a:cs typeface="Aparajita" panose="01010601010101010101" pitchFamily="2"/>
              </a:rPr>
              <a:t>,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жасушалардың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бөлінуін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бұзып</a:t>
            </a:r>
            <a:r>
              <a:rPr lang="ru-RU" sz="1800" dirty="0">
                <a:latin typeface="+mn-lt"/>
                <a:cs typeface="Aparajita" panose="01010601010101010101" pitchFamily="2"/>
              </a:rPr>
              <a:t>,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олардың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өлуіне</a:t>
            </a:r>
            <a:r>
              <a:rPr lang="ru-RU" sz="1800" dirty="0">
                <a:latin typeface="+mn-lt"/>
                <a:cs typeface="Aparajita" panose="01010601010101010101" pitchFamily="2"/>
              </a:rPr>
              <a:t> </a:t>
            </a:r>
            <a:r>
              <a:rPr lang="ru-RU" sz="1800" dirty="0" err="1">
                <a:latin typeface="+mn-lt"/>
                <a:cs typeface="Aparajita" panose="01010601010101010101" pitchFamily="2"/>
              </a:rPr>
              <a:t>әкеледі</a:t>
            </a:r>
            <a:r>
              <a:rPr lang="ru-RU" sz="1800" dirty="0">
                <a:latin typeface="+mn-lt"/>
              </a:rPr>
              <a:t>.</a:t>
            </a:r>
            <a:br>
              <a:rPr lang="en-US" sz="2000" b="1" dirty="0"/>
            </a:br>
            <a:br>
              <a:rPr lang="en-US" sz="2000" b="1" dirty="0"/>
            </a:br>
            <a:br>
              <a:rPr lang="en-US" sz="2000" b="1" dirty="0"/>
            </a:br>
            <a:br>
              <a:rPr lang="en-US" sz="2000" b="1" dirty="0"/>
            </a:br>
            <a:br>
              <a:rPr lang="en-US" sz="2000" b="1" dirty="0"/>
            </a:br>
            <a:br>
              <a:rPr lang="en-US" sz="2000" b="1" dirty="0"/>
            </a:br>
            <a:br>
              <a:rPr lang="en-US" sz="2000" b="1" dirty="0"/>
            </a:br>
            <a:br>
              <a:rPr lang="en-US" sz="2000" b="1" dirty="0"/>
            </a:br>
            <a:br>
              <a:rPr lang="en-US" sz="2000" b="1" dirty="0"/>
            </a:br>
            <a:br>
              <a:rPr lang="en-US" sz="2000" b="1" dirty="0"/>
            </a:br>
            <a:br>
              <a:rPr lang="en-US" sz="2000" b="1" dirty="0"/>
            </a:br>
            <a:br>
              <a:rPr lang="en-US" sz="2000" b="1" dirty="0"/>
            </a:br>
            <a:br>
              <a:rPr lang="en-US" sz="2000" b="1" dirty="0"/>
            </a:br>
            <a:br>
              <a:rPr lang="en-US" sz="2000" b="1" dirty="0"/>
            </a:br>
            <a:endParaRPr lang="ru-KZ" sz="2000" b="1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B9758E18-3598-B3A8-39DA-7F2989AA7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76865" y="5104840"/>
            <a:ext cx="4988511" cy="13255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>
                <a:solidFill>
                  <a:srgbClr val="0070C0"/>
                </a:solidFill>
              </a:rPr>
              <a:t>Қолданылады</a:t>
            </a:r>
            <a:r>
              <a:rPr lang="ru-RU" sz="2000" dirty="0">
                <a:solidFill>
                  <a:srgbClr val="0070C0"/>
                </a:solidFill>
              </a:rPr>
              <a:t>: </a:t>
            </a:r>
            <a:r>
              <a:rPr lang="ru-RU" sz="2000" dirty="0" err="1"/>
              <a:t>созылмалы</a:t>
            </a:r>
            <a:r>
              <a:rPr lang="ru-RU" sz="2000" dirty="0"/>
              <a:t> лейкемия, </a:t>
            </a:r>
            <a:r>
              <a:rPr lang="ru-RU" sz="2000" dirty="0" err="1"/>
              <a:t>аналық</a:t>
            </a:r>
            <a:r>
              <a:rPr lang="ru-RU" sz="2000" dirty="0"/>
              <a:t> без </a:t>
            </a:r>
            <a:r>
              <a:rPr lang="ru-RU" sz="2000" dirty="0" err="1"/>
              <a:t>обыры</a:t>
            </a:r>
            <a:r>
              <a:rPr lang="ru-RU" sz="2000" dirty="0"/>
              <a:t>, </a:t>
            </a:r>
            <a:r>
              <a:rPr lang="ru-RU" sz="2000" dirty="0" err="1"/>
              <a:t>сүт</a:t>
            </a:r>
            <a:r>
              <a:rPr lang="ru-RU" sz="2000" dirty="0"/>
              <a:t> </a:t>
            </a:r>
            <a:r>
              <a:rPr lang="ru-RU" sz="2000" dirty="0" err="1"/>
              <a:t>безі</a:t>
            </a:r>
            <a:r>
              <a:rPr lang="ru-RU" sz="2000" dirty="0"/>
              <a:t> </a:t>
            </a:r>
            <a:r>
              <a:rPr lang="ru-RU" sz="2000" dirty="0" err="1"/>
              <a:t>қатерлі</a:t>
            </a:r>
            <a:r>
              <a:rPr lang="ru-RU" sz="2000" dirty="0"/>
              <a:t> </a:t>
            </a:r>
            <a:r>
              <a:rPr lang="ru-RU" sz="2000" dirty="0" err="1"/>
              <a:t>ісігі</a:t>
            </a:r>
            <a:r>
              <a:rPr lang="ru-RU" sz="2000" dirty="0"/>
              <a:t>, </a:t>
            </a:r>
            <a:r>
              <a:rPr lang="ru-RU" sz="2000" dirty="0" err="1"/>
              <a:t>қуық</a:t>
            </a:r>
            <a:r>
              <a:rPr lang="ru-RU" sz="2000" dirty="0"/>
              <a:t> </a:t>
            </a:r>
            <a:r>
              <a:rPr lang="ru-RU" sz="2000" dirty="0" err="1"/>
              <a:t>қатерлі</a:t>
            </a:r>
            <a:r>
              <a:rPr lang="ru-RU" sz="2000" dirty="0"/>
              <a:t> </a:t>
            </a:r>
            <a:r>
              <a:rPr lang="ru-RU" sz="2000" dirty="0" err="1"/>
              <a:t>ісігі</a:t>
            </a:r>
            <a:r>
              <a:rPr lang="ru-RU" sz="2000" dirty="0"/>
              <a:t> ж </a:t>
            </a:r>
            <a:r>
              <a:rPr lang="ru-RU" sz="2000" dirty="0" err="1"/>
              <a:t>әне</a:t>
            </a:r>
            <a:r>
              <a:rPr lang="ru-RU" sz="2000" dirty="0"/>
              <a:t> </a:t>
            </a:r>
            <a:r>
              <a:rPr lang="ru-RU" sz="2000" dirty="0" err="1"/>
              <a:t>т.б</a:t>
            </a:r>
            <a:r>
              <a:rPr lang="ru-RU" sz="2000" dirty="0"/>
              <a:t>.</a:t>
            </a:r>
            <a:endParaRPr lang="ru-KZ" sz="20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4E8129-D02C-D6BB-1F86-DE05565A8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624" y="3037299"/>
            <a:ext cx="2843815" cy="1908288"/>
          </a:xfrm>
          <a:prstGeom prst="rect">
            <a:avLst/>
          </a:prstGeom>
        </p:spPr>
      </p:pic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1EB4FEBA-54A4-7937-266C-AE1CD3DDE0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96000" y="3126978"/>
            <a:ext cx="3420070" cy="1728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78C2C4C-794C-054B-BDDE-8EB3CF6C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970D-34C2-4154-878B-380DEC61799A}" type="slidenum">
              <a:rPr lang="ru-KZ" smtClean="0"/>
              <a:t>4</a:t>
            </a:fld>
            <a:endParaRPr lang="ru-KZ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DBD4C5-5E22-8C3E-3943-6ADE74486F97}"/>
              </a:ext>
            </a:extLst>
          </p:cNvPr>
          <p:cNvSpPr txBox="1"/>
          <p:nvPr/>
        </p:nvSpPr>
        <p:spPr>
          <a:xfrm>
            <a:off x="2164350" y="4962313"/>
            <a:ext cx="1638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 err="1">
                <a:cs typeface="Aparajita" panose="01010601010101010101" pitchFamily="2"/>
              </a:rPr>
              <a:t>тиофосфамид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788627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5CBABE-A538-B71F-7805-01413BD94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470" y="342987"/>
            <a:ext cx="4266460" cy="317326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>
                <a:solidFill>
                  <a:srgbClr val="C00000"/>
                </a:solidFill>
                <a:latin typeface="+mn-lt"/>
                <a:cs typeface="Aparajita" panose="01010601010101010101" pitchFamily="2"/>
              </a:rPr>
              <a:t>Төрт</a:t>
            </a:r>
            <a:r>
              <a:rPr lang="ru-RU" sz="2400" dirty="0">
                <a:solidFill>
                  <a:srgbClr val="C00000"/>
                </a:solidFill>
                <a:latin typeface="+mn-lt"/>
                <a:cs typeface="Aparajita" panose="01010601010101010101" pitchFamily="2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+mn-lt"/>
                <a:cs typeface="Aparajita" panose="01010601010101010101" pitchFamily="2"/>
              </a:rPr>
              <a:t>мүшелі</a:t>
            </a:r>
            <a:r>
              <a:rPr lang="ru-RU" sz="2400" dirty="0">
                <a:solidFill>
                  <a:srgbClr val="C00000"/>
                </a:solidFill>
                <a:latin typeface="+mn-lt"/>
                <a:cs typeface="Aparajita" panose="01010601010101010101" pitchFamily="2"/>
              </a:rPr>
              <a:t> ГЦ</a:t>
            </a:r>
            <a:endParaRPr lang="ru-KZ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5AEFA0-135E-FA0C-2BD5-70142C49A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8382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err="1"/>
              <a:t>табиғатта</a:t>
            </a:r>
            <a:r>
              <a:rPr lang="ru-RU" sz="1800" dirty="0"/>
              <a:t> </a:t>
            </a:r>
            <a:r>
              <a:rPr lang="ru-RU" sz="1800" dirty="0" err="1"/>
              <a:t>сирек</a:t>
            </a:r>
            <a:r>
              <a:rPr lang="ru-RU" sz="1800" dirty="0"/>
              <a:t> </a:t>
            </a:r>
            <a:r>
              <a:rPr lang="ru-RU" sz="1800" dirty="0" err="1"/>
              <a:t>кездеседі</a:t>
            </a:r>
            <a:r>
              <a:rPr lang="ru-RU" sz="1800" dirty="0"/>
              <a:t>, </a:t>
            </a:r>
            <a:r>
              <a:rPr lang="ru-RU" sz="1800" dirty="0" err="1"/>
              <a:t>сондықтан</a:t>
            </a:r>
            <a:r>
              <a:rPr lang="ru-RU" sz="1800" dirty="0"/>
              <a:t> тек </a:t>
            </a:r>
            <a:r>
              <a:rPr lang="ru-RU" sz="1800" dirty="0" err="1"/>
              <a:t>органикалық</a:t>
            </a:r>
            <a:r>
              <a:rPr lang="ru-RU" sz="1800" dirty="0"/>
              <a:t> </a:t>
            </a:r>
            <a:r>
              <a:rPr lang="ru-RU" sz="1800" dirty="0" err="1"/>
              <a:t>синтезде</a:t>
            </a:r>
            <a:r>
              <a:rPr lang="ru-RU" sz="1800" dirty="0"/>
              <a:t> </a:t>
            </a:r>
            <a:r>
              <a:rPr lang="ru-RU" sz="1800" dirty="0" err="1"/>
              <a:t>қолданылады</a:t>
            </a:r>
            <a:r>
              <a:rPr lang="ru-RU" sz="1800" dirty="0"/>
              <a:t>.</a:t>
            </a:r>
          </a:p>
          <a:p>
            <a:pPr marL="0" indent="0">
              <a:buNone/>
            </a:pPr>
            <a:endParaRPr lang="ru-RU" sz="1800" dirty="0"/>
          </a:p>
          <a:p>
            <a:pPr marL="0" indent="0" algn="just">
              <a:buNone/>
            </a:pPr>
            <a:r>
              <a:rPr lang="ru-RU" sz="1800" dirty="0" err="1"/>
              <a:t>Кәзіргі</a:t>
            </a:r>
            <a:r>
              <a:rPr lang="ru-RU" sz="1800" dirty="0"/>
              <a:t> </a:t>
            </a:r>
            <a:r>
              <a:rPr lang="ru-RU" sz="1800" dirty="0" err="1"/>
              <a:t>кезде</a:t>
            </a:r>
            <a:r>
              <a:rPr lang="ru-RU" sz="1800" dirty="0"/>
              <a:t> В-</a:t>
            </a:r>
            <a:r>
              <a:rPr lang="ru-RU" sz="1800" dirty="0" err="1"/>
              <a:t>лактамды</a:t>
            </a:r>
            <a:r>
              <a:rPr lang="ru-RU" sz="1800" dirty="0"/>
              <a:t> </a:t>
            </a:r>
            <a:r>
              <a:rPr lang="ru-RU" sz="1800" dirty="0" err="1"/>
              <a:t>циклге</a:t>
            </a:r>
            <a:r>
              <a:rPr lang="ru-RU" sz="1800" dirty="0"/>
              <a:t> </a:t>
            </a:r>
            <a:r>
              <a:rPr lang="ru-RU" sz="1800" dirty="0" err="1"/>
              <a:t>көп</a:t>
            </a:r>
            <a:r>
              <a:rPr lang="ru-RU" sz="1800" dirty="0"/>
              <a:t> назар </a:t>
            </a:r>
            <a:r>
              <a:rPr lang="ru-RU" sz="1800" dirty="0" err="1"/>
              <a:t>аударады</a:t>
            </a:r>
            <a:r>
              <a:rPr lang="ru-RU" sz="1800" dirty="0"/>
              <a:t>. Ол пенициллин </a:t>
            </a:r>
            <a:r>
              <a:rPr lang="ru-RU" sz="1800" dirty="0" err="1"/>
              <a:t>және</a:t>
            </a:r>
            <a:r>
              <a:rPr lang="ru-RU" sz="1800" dirty="0"/>
              <a:t> цефалоспорин </a:t>
            </a:r>
            <a:r>
              <a:rPr lang="ru-RU" sz="1800" dirty="0" err="1"/>
              <a:t>антибиотиктер</a:t>
            </a:r>
            <a:r>
              <a:rPr lang="ru-RU" sz="1800" dirty="0"/>
              <a:t> </a:t>
            </a:r>
            <a:r>
              <a:rPr lang="ru-RU" sz="1800" dirty="0" err="1"/>
              <a:t>негізін</a:t>
            </a:r>
            <a:r>
              <a:rPr lang="ru-RU" sz="1800" dirty="0"/>
              <a:t> </a:t>
            </a:r>
            <a:r>
              <a:rPr lang="ru-RU" sz="1800" dirty="0" err="1"/>
              <a:t>құрайды</a:t>
            </a:r>
            <a:r>
              <a:rPr lang="ru-RU" sz="1800" dirty="0"/>
              <a:t>.</a:t>
            </a:r>
            <a:endParaRPr lang="ru-KZ" sz="1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B5EA4C-FF4C-53DC-E095-396083587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" t="45861" r="-544" b="15965"/>
          <a:stretch>
            <a:fillRect/>
          </a:stretch>
        </p:blipFill>
        <p:spPr>
          <a:xfrm>
            <a:off x="1067793" y="3025064"/>
            <a:ext cx="7922813" cy="2360887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9C08E18-ED2E-F8C1-CBAC-5742A6796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970D-34C2-4154-878B-380DEC61799A}" type="slidenum">
              <a:rPr lang="ru-KZ" smtClean="0"/>
              <a:t>5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20455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D56BD6-CBC7-1B30-DC27-12CF18407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480" y="132401"/>
            <a:ext cx="4573296" cy="993158"/>
          </a:xfrm>
        </p:spPr>
        <p:txBody>
          <a:bodyPr>
            <a:normAutofit/>
          </a:bodyPr>
          <a:lstStyle/>
          <a:p>
            <a:pPr algn="ctr"/>
            <a:r>
              <a:rPr lang="kk-KZ" sz="2800" dirty="0">
                <a:solidFill>
                  <a:srgbClr val="4CA27F"/>
                </a:solidFill>
                <a:cs typeface="Aparajita" panose="01010601010101010101" pitchFamily="2"/>
              </a:rPr>
              <a:t>Цефуроксим (</a:t>
            </a:r>
            <a:r>
              <a:rPr lang="en-US" sz="2800" dirty="0">
                <a:solidFill>
                  <a:srgbClr val="4CA27F"/>
                </a:solidFill>
                <a:cs typeface="Aparajita" panose="01010601010101010101" pitchFamily="2"/>
              </a:rPr>
              <a:t>Cefuroxime)</a:t>
            </a:r>
            <a:endParaRPr lang="ru-KZ" sz="2800" dirty="0">
              <a:solidFill>
                <a:srgbClr val="4CA27F"/>
              </a:solidFill>
              <a:cs typeface="Aparajita" panose="01010601010101010101" pitchFamily="2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D5CEAC2-EFF7-6729-568A-3592651193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2995" y="1305854"/>
            <a:ext cx="4813116" cy="299764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8E4EAA2-580E-ED28-8B6C-9C1ADFB34E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91" y="1391124"/>
            <a:ext cx="2749109" cy="23497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C4804E4-E5A9-698F-AAD3-4E1666F0F1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57" y="3740856"/>
            <a:ext cx="2348976" cy="234897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C3090D3-3F3C-27D5-8E9F-9A4AB8A322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32"/>
          <a:stretch>
            <a:fillRect/>
          </a:stretch>
        </p:blipFill>
        <p:spPr>
          <a:xfrm>
            <a:off x="5280272" y="4303497"/>
            <a:ext cx="2148129" cy="1274719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82C5BA1-6CAC-6BE3-FD48-A9B6B65C7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970D-34C2-4154-878B-380DEC61799A}" type="slidenum">
              <a:rPr lang="ru-KZ" smtClean="0"/>
              <a:t>6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5923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FD20C1-6A28-5972-070C-EAAE963E8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696" y="441571"/>
            <a:ext cx="4997204" cy="510930"/>
          </a:xfrm>
        </p:spPr>
        <p:txBody>
          <a:bodyPr>
            <a:normAutofit fontScale="90000"/>
          </a:bodyPr>
          <a:lstStyle/>
          <a:p>
            <a:r>
              <a:rPr lang="ru-RU" sz="2800" b="1" dirty="0" err="1">
                <a:solidFill>
                  <a:srgbClr val="C00000"/>
                </a:solidFill>
                <a:latin typeface="+mn-lt"/>
                <a:cs typeface="Aparajita" panose="01010601010101010101" pitchFamily="2"/>
              </a:rPr>
              <a:t>Оксирандарды</a:t>
            </a:r>
            <a:r>
              <a:rPr lang="ru-RU" sz="2800" b="1" dirty="0">
                <a:solidFill>
                  <a:srgbClr val="C00000"/>
                </a:solidFill>
                <a:latin typeface="+mn-lt"/>
                <a:cs typeface="Aparajita" panose="01010601010101010101" pitchFamily="2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+mn-lt"/>
                <a:cs typeface="Aparajita" panose="01010601010101010101" pitchFamily="2"/>
              </a:rPr>
              <a:t>алу</a:t>
            </a:r>
            <a:r>
              <a:rPr lang="ru-RU" sz="2800" b="1" dirty="0">
                <a:solidFill>
                  <a:srgbClr val="C00000"/>
                </a:solidFill>
                <a:latin typeface="+mn-lt"/>
                <a:cs typeface="Aparajita" panose="01010601010101010101" pitchFamily="2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+mn-lt"/>
                <a:cs typeface="Aparajita" panose="01010601010101010101" pitchFamily="2"/>
              </a:rPr>
              <a:t>жолдары</a:t>
            </a:r>
            <a:br>
              <a:rPr lang="ru-RU" sz="2800" dirty="0"/>
            </a:br>
            <a:endParaRPr lang="ru-KZ" sz="2800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3AB1C01-E7E6-52E6-5EAC-FD08B1FFD613}"/>
              </a:ext>
            </a:extLst>
          </p:cNvPr>
          <p:cNvSpPr txBox="1">
            <a:spLocks/>
          </p:cNvSpPr>
          <p:nvPr/>
        </p:nvSpPr>
        <p:spPr>
          <a:xfrm>
            <a:off x="1055369" y="952501"/>
            <a:ext cx="7898131" cy="2397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000" dirty="0" err="1">
                <a:latin typeface="+mn-lt"/>
                <a:cs typeface="Aparajita" panose="01010601010101010101" pitchFamily="2"/>
              </a:rPr>
              <a:t>Олефиндерді</a:t>
            </a:r>
            <a:r>
              <a:rPr lang="ru-RU" sz="2000" dirty="0">
                <a:latin typeface="+mn-lt"/>
                <a:cs typeface="Aparajita" panose="01010601010101010101" pitchFamily="2"/>
              </a:rPr>
              <a:t>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эпоксидтеу</a:t>
            </a:r>
            <a:r>
              <a:rPr lang="ru-RU" sz="2000" dirty="0">
                <a:latin typeface="+mn-lt"/>
                <a:cs typeface="Aparajita" panose="01010601010101010101" pitchFamily="2"/>
              </a:rPr>
              <a:t>;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000" dirty="0" err="1">
                <a:latin typeface="+mn-lt"/>
                <a:cs typeface="Aparajita" panose="01010601010101010101" pitchFamily="2"/>
              </a:rPr>
              <a:t>Көршілес</a:t>
            </a:r>
            <a:r>
              <a:rPr lang="ru-RU" sz="2000" dirty="0">
                <a:latin typeface="+mn-lt"/>
                <a:cs typeface="Aparajita" panose="01010601010101010101" pitchFamily="2"/>
              </a:rPr>
              <a:t>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көміртек</a:t>
            </a:r>
            <a:r>
              <a:rPr lang="ru-RU" sz="2000" dirty="0">
                <a:latin typeface="+mn-lt"/>
                <a:cs typeface="Aparajita" panose="01010601010101010101" pitchFamily="2"/>
              </a:rPr>
              <a:t>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атомында</a:t>
            </a:r>
            <a:r>
              <a:rPr lang="ru-RU" sz="2000" dirty="0">
                <a:latin typeface="+mn-lt"/>
                <a:cs typeface="Aparajita" panose="01010601010101010101" pitchFamily="2"/>
              </a:rPr>
              <a:t> «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кететін</a:t>
            </a:r>
            <a:r>
              <a:rPr lang="ru-RU" sz="2000" dirty="0">
                <a:latin typeface="+mn-lt"/>
                <a:cs typeface="Aparajita" panose="01010601010101010101" pitchFamily="2"/>
              </a:rPr>
              <a:t>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тобы</a:t>
            </a:r>
            <a:r>
              <a:rPr lang="ru-RU" sz="2000" dirty="0">
                <a:latin typeface="+mn-lt"/>
                <a:cs typeface="Aparajita" panose="01010601010101010101" pitchFamily="2"/>
              </a:rPr>
              <a:t>» (уходящая группа) бар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спирттердің</a:t>
            </a:r>
            <a:r>
              <a:rPr lang="ru-RU" sz="2000" dirty="0">
                <a:latin typeface="+mn-lt"/>
                <a:cs typeface="Aparajita" panose="01010601010101010101" pitchFamily="2"/>
              </a:rPr>
              <a:t>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молекулаішілік</a:t>
            </a:r>
            <a:r>
              <a:rPr lang="ru-RU" sz="2000" dirty="0">
                <a:latin typeface="+mn-lt"/>
                <a:cs typeface="Aparajita" panose="01010601010101010101" pitchFamily="2"/>
              </a:rPr>
              <a:t>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циклизациясы</a:t>
            </a:r>
            <a:r>
              <a:rPr lang="ru-RU" sz="2000" dirty="0">
                <a:latin typeface="+mn-lt"/>
                <a:cs typeface="Aparajita" panose="01010601010101010101" pitchFamily="2"/>
              </a:rPr>
              <a:t>;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000" dirty="0" err="1">
                <a:latin typeface="+mn-lt"/>
                <a:cs typeface="Aparajita" panose="01010601010101010101" pitchFamily="2"/>
              </a:rPr>
              <a:t>Карбонилды</a:t>
            </a:r>
            <a:r>
              <a:rPr lang="ru-RU" sz="2000" dirty="0">
                <a:latin typeface="+mn-lt"/>
                <a:cs typeface="Aparajita" panose="01010601010101010101" pitchFamily="2"/>
              </a:rPr>
              <a:t>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қосылыстарды</a:t>
            </a:r>
            <a:r>
              <a:rPr lang="ru-RU" sz="2000" dirty="0">
                <a:latin typeface="+mn-lt"/>
                <a:cs typeface="Aparajita" panose="01010601010101010101" pitchFamily="2"/>
              </a:rPr>
              <a:t>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нуклеофилды</a:t>
            </a:r>
            <a:r>
              <a:rPr lang="ru-RU" sz="2000" dirty="0">
                <a:latin typeface="+mn-lt"/>
                <a:cs typeface="Aparajita" panose="01010601010101010101" pitchFamily="2"/>
              </a:rPr>
              <a:t>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алкилдеу</a:t>
            </a:r>
            <a:br>
              <a:rPr lang="ru-RU" sz="2000" dirty="0">
                <a:latin typeface="+mn-lt"/>
                <a:cs typeface="Aparajita" panose="01010601010101010101" pitchFamily="2"/>
              </a:rPr>
            </a:br>
            <a:endParaRPr lang="ru-KZ" sz="2000" dirty="0">
              <a:latin typeface="+mn-lt"/>
              <a:cs typeface="Aparajita" panose="01010601010101010101" pitchFamily="2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3EA37D4-0644-20F7-4458-E45932533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970D-34C2-4154-878B-380DEC61799A}" type="slidenum">
              <a:rPr lang="ru-KZ" smtClean="0"/>
              <a:t>7</a:t>
            </a:fld>
            <a:endParaRPr lang="ru-KZ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F120D7-EA37-2B1D-08E8-3B60675E6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5369" y="3429000"/>
            <a:ext cx="7938437" cy="21760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9255DB-ED65-95AE-DE45-A944AB6E53D4}"/>
              </a:ext>
            </a:extLst>
          </p:cNvPr>
          <p:cNvSpPr txBox="1"/>
          <p:nvPr/>
        </p:nvSpPr>
        <p:spPr>
          <a:xfrm>
            <a:off x="1055369" y="6171684"/>
            <a:ext cx="9070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https://ozlib.com/849618/himiya/promyshlennye_sintezy_proizvodnyh_malyh_geterotsiklov</a:t>
            </a:r>
            <a:endParaRPr lang="ru-KZ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328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9CF07-6495-EBC1-D175-0E616688F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43" y="220103"/>
            <a:ext cx="5481783" cy="498424"/>
          </a:xfrm>
        </p:spPr>
        <p:txBody>
          <a:bodyPr>
            <a:no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+mn-lt"/>
              </a:rPr>
              <a:t>Олефиндерді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+mn-lt"/>
              </a:rPr>
              <a:t>эпоксидтеу</a:t>
            </a:r>
            <a:br>
              <a:rPr lang="ru-RU" sz="2000" dirty="0">
                <a:solidFill>
                  <a:srgbClr val="0070C0"/>
                </a:solidFill>
                <a:latin typeface="+mn-lt"/>
              </a:rPr>
            </a:br>
            <a:endParaRPr lang="ru-KZ" sz="20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971540C-2F04-514E-3151-33973DF29F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66" t="35595" r="13513" b="35517"/>
          <a:stretch>
            <a:fillRect/>
          </a:stretch>
        </p:blipFill>
        <p:spPr>
          <a:xfrm>
            <a:off x="2124118" y="2441969"/>
            <a:ext cx="5481783" cy="166333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616B72-6E01-1768-DF49-F44988D8E82A}"/>
              </a:ext>
            </a:extLst>
          </p:cNvPr>
          <p:cNvSpPr txBox="1"/>
          <p:nvPr/>
        </p:nvSpPr>
        <p:spPr>
          <a:xfrm>
            <a:off x="1021353" y="810753"/>
            <a:ext cx="883002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/>
              <a:t>Бастапқы</a:t>
            </a:r>
            <a:r>
              <a:rPr lang="ru-RU" sz="2000" dirty="0"/>
              <a:t> </a:t>
            </a:r>
            <a:r>
              <a:rPr lang="ru-RU" sz="2000" dirty="0" err="1"/>
              <a:t>зат</a:t>
            </a:r>
            <a:r>
              <a:rPr lang="ru-RU" sz="2000" dirty="0"/>
              <a:t> - </a:t>
            </a:r>
            <a:r>
              <a:rPr lang="ru-RU" sz="2000" dirty="0" err="1"/>
              <a:t>пероксикарбон</a:t>
            </a:r>
            <a:r>
              <a:rPr lang="ru-RU" sz="2000" dirty="0"/>
              <a:t> </a:t>
            </a:r>
            <a:r>
              <a:rPr lang="ru-RU" sz="2000" dirty="0" err="1"/>
              <a:t>қышқылдары</a:t>
            </a:r>
            <a:r>
              <a:rPr lang="ru-RU" sz="2000" dirty="0"/>
              <a:t> (</a:t>
            </a:r>
            <a:r>
              <a:rPr lang="ru-RU" sz="2000" dirty="0" err="1"/>
              <a:t>надкислоты</a:t>
            </a:r>
            <a:r>
              <a:rPr lang="ru-RU" sz="2000" dirty="0"/>
              <a:t>) </a:t>
            </a:r>
            <a:r>
              <a:rPr lang="ru-RU" sz="2000" dirty="0" err="1"/>
              <a:t>қолданылады</a:t>
            </a:r>
            <a:r>
              <a:rPr lang="ru-RU" sz="20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/>
              <a:t>Бұл</a:t>
            </a:r>
            <a:r>
              <a:rPr lang="ru-RU" sz="2000" dirty="0"/>
              <a:t> </a:t>
            </a:r>
            <a:r>
              <a:rPr lang="ru-RU" sz="2000" dirty="0" err="1"/>
              <a:t>үрдіс</a:t>
            </a:r>
            <a:r>
              <a:rPr lang="ru-RU" sz="2000" dirty="0"/>
              <a:t> </a:t>
            </a:r>
            <a:r>
              <a:rPr lang="ru-RU" sz="2000" i="1" dirty="0" err="1">
                <a:solidFill>
                  <a:srgbClr val="00B050"/>
                </a:solidFill>
              </a:rPr>
              <a:t>электрофилді</a:t>
            </a:r>
            <a:r>
              <a:rPr lang="ru-RU" sz="2000" i="1" dirty="0">
                <a:solidFill>
                  <a:srgbClr val="00B050"/>
                </a:solidFill>
              </a:rPr>
              <a:t> </a:t>
            </a:r>
            <a:r>
              <a:rPr lang="ru-RU" sz="2000" i="1" dirty="0" err="1">
                <a:solidFill>
                  <a:srgbClr val="00B050"/>
                </a:solidFill>
              </a:rPr>
              <a:t>қосылу</a:t>
            </a:r>
            <a:r>
              <a:rPr lang="ru-RU" sz="2000" i="1" dirty="0">
                <a:solidFill>
                  <a:srgbClr val="00B050"/>
                </a:solidFill>
              </a:rPr>
              <a:t> </a:t>
            </a:r>
            <a:r>
              <a:rPr lang="ru-RU" sz="2000" dirty="0">
                <a:solidFill>
                  <a:srgbClr val="00B050"/>
                </a:solidFill>
              </a:rPr>
              <a:t>(А</a:t>
            </a:r>
            <a:r>
              <a:rPr lang="ru-RU" sz="1600" dirty="0">
                <a:solidFill>
                  <a:srgbClr val="00B050"/>
                </a:solidFill>
              </a:rPr>
              <a:t>Е</a:t>
            </a:r>
            <a:r>
              <a:rPr lang="ru-RU" sz="2000" dirty="0">
                <a:solidFill>
                  <a:srgbClr val="00B050"/>
                </a:solidFill>
              </a:rPr>
              <a:t>) </a:t>
            </a:r>
            <a:r>
              <a:rPr lang="ru-RU" sz="2000" dirty="0" err="1"/>
              <a:t>болып</a:t>
            </a:r>
            <a:r>
              <a:rPr lang="ru-RU" sz="2000" dirty="0"/>
              <a:t> </a:t>
            </a:r>
            <a:r>
              <a:rPr lang="ru-RU" sz="2000" dirty="0" err="1"/>
              <a:t>табылады</a:t>
            </a:r>
            <a:r>
              <a:rPr lang="ru-RU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/>
              <a:t>Қос</a:t>
            </a:r>
            <a:r>
              <a:rPr lang="ru-RU" sz="2000" dirty="0"/>
              <a:t> </a:t>
            </a:r>
            <a:r>
              <a:rPr lang="ru-RU" sz="2000" dirty="0" err="1"/>
              <a:t>байланыста</a:t>
            </a:r>
            <a:r>
              <a:rPr lang="ru-RU" sz="2000" dirty="0"/>
              <a:t> </a:t>
            </a:r>
            <a:r>
              <a:rPr lang="ru-RU" sz="2000" dirty="0" err="1"/>
              <a:t>электродонорлы</a:t>
            </a:r>
            <a:r>
              <a:rPr lang="ru-RU" sz="2000" dirty="0"/>
              <a:t> </a:t>
            </a:r>
            <a:r>
              <a:rPr lang="ru-RU" sz="2000" dirty="0" err="1"/>
              <a:t>топтардың</a:t>
            </a:r>
            <a:r>
              <a:rPr lang="ru-RU" sz="2000" dirty="0"/>
              <a:t> ж/е </a:t>
            </a:r>
            <a:r>
              <a:rPr lang="ru-RU" sz="2000" dirty="0" err="1"/>
              <a:t>пероксиқышқылдарда</a:t>
            </a:r>
            <a:r>
              <a:rPr lang="ru-RU" sz="2000" dirty="0"/>
              <a:t> </a:t>
            </a:r>
            <a:r>
              <a:rPr lang="ru-RU" sz="2000" dirty="0" err="1"/>
              <a:t>электроноакцепторлы</a:t>
            </a:r>
            <a:r>
              <a:rPr lang="ru-RU" sz="2000" dirty="0"/>
              <a:t> </a:t>
            </a:r>
            <a:r>
              <a:rPr lang="ru-RU" sz="2000" dirty="0" err="1"/>
              <a:t>топтардың</a:t>
            </a:r>
            <a:r>
              <a:rPr lang="ru-RU" sz="2000" dirty="0"/>
              <a:t> </a:t>
            </a:r>
            <a:r>
              <a:rPr lang="ru-RU" sz="2000" dirty="0" err="1"/>
              <a:t>болуы</a:t>
            </a:r>
            <a:r>
              <a:rPr lang="ru-RU" sz="2000" dirty="0"/>
              <a:t> реакция </a:t>
            </a:r>
            <a:r>
              <a:rPr lang="ru-RU" sz="2000" dirty="0" err="1"/>
              <a:t>жылдамдығын</a:t>
            </a:r>
            <a:r>
              <a:rPr lang="ru-RU" sz="2000" dirty="0"/>
              <a:t> </a:t>
            </a:r>
            <a:r>
              <a:rPr lang="ru-RU" sz="2000" dirty="0" err="1"/>
              <a:t>жоғарлатады</a:t>
            </a:r>
            <a:r>
              <a:rPr lang="ru-RU" sz="2000" dirty="0"/>
              <a:t> (</a:t>
            </a:r>
            <a:r>
              <a:rPr lang="ru-RU" sz="2000" dirty="0" err="1"/>
              <a:t>көбінесе</a:t>
            </a:r>
            <a:r>
              <a:rPr lang="ru-RU" sz="2000" dirty="0"/>
              <a:t> 3-хлор-пербензой </a:t>
            </a:r>
            <a:r>
              <a:rPr lang="ru-RU" sz="2000" dirty="0" err="1"/>
              <a:t>қышқылы</a:t>
            </a:r>
            <a:r>
              <a:rPr lang="ru-RU" sz="2000" dirty="0"/>
              <a:t> </a:t>
            </a:r>
            <a:r>
              <a:rPr lang="ru-RU" sz="2000" dirty="0" err="1"/>
              <a:t>қолданылады</a:t>
            </a:r>
            <a:r>
              <a:rPr lang="ru-RU" sz="2000" dirty="0"/>
              <a:t>).</a:t>
            </a:r>
            <a:endParaRPr lang="ru-KZ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5D8B64-ED0E-7B7E-4C54-CC5D4AA91E22}"/>
              </a:ext>
            </a:extLst>
          </p:cNvPr>
          <p:cNvSpPr txBox="1"/>
          <p:nvPr/>
        </p:nvSpPr>
        <p:spPr>
          <a:xfrm>
            <a:off x="1021353" y="4287367"/>
            <a:ext cx="88300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/>
              <a:t>Негізі</a:t>
            </a:r>
            <a:r>
              <a:rPr lang="ru-RU" sz="2000" dirty="0"/>
              <a:t> </a:t>
            </a:r>
            <a:r>
              <a:rPr lang="ru-RU" sz="2000" dirty="0" err="1"/>
              <a:t>өндірісте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оксиранды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dirty="0" err="1"/>
              <a:t>этиленді</a:t>
            </a:r>
            <a:r>
              <a:rPr lang="ru-RU" sz="2000" dirty="0"/>
              <a:t> 300-400°С-та </a:t>
            </a:r>
            <a:r>
              <a:rPr lang="ru-RU" sz="2000" dirty="0" err="1"/>
              <a:t>ауа</a:t>
            </a:r>
            <a:r>
              <a:rPr lang="ru-RU" sz="2000" dirty="0"/>
              <a:t> </a:t>
            </a:r>
            <a:r>
              <a:rPr lang="ru-RU" sz="2000" dirty="0" err="1"/>
              <a:t>оттегі</a:t>
            </a:r>
            <a:r>
              <a:rPr lang="ru-RU" sz="2000" dirty="0"/>
              <a:t> </a:t>
            </a:r>
            <a:r>
              <a:rPr lang="ru-RU" sz="2000" dirty="0" err="1"/>
              <a:t>арқылы</a:t>
            </a:r>
            <a:r>
              <a:rPr lang="ru-RU" sz="2000" dirty="0"/>
              <a:t> </a:t>
            </a:r>
            <a:r>
              <a:rPr lang="ru-RU" sz="2000" dirty="0" err="1"/>
              <a:t>күміс</a:t>
            </a:r>
            <a:r>
              <a:rPr lang="ru-RU" sz="2000" dirty="0"/>
              <a:t> катализатор </a:t>
            </a:r>
            <a:r>
              <a:rPr lang="ru-RU" sz="2000" dirty="0" err="1"/>
              <a:t>қатысында</a:t>
            </a:r>
            <a:r>
              <a:rPr lang="ru-RU" sz="2000" dirty="0"/>
              <a:t> </a:t>
            </a:r>
            <a:r>
              <a:rPr lang="ru-RU" sz="2000" dirty="0" err="1"/>
              <a:t>тотықтыру</a:t>
            </a:r>
            <a:r>
              <a:rPr lang="ru-RU" sz="2000" dirty="0"/>
              <a:t> </a:t>
            </a:r>
            <a:r>
              <a:rPr lang="ru-RU" sz="2000" dirty="0" err="1"/>
              <a:t>арқылы</a:t>
            </a:r>
            <a:r>
              <a:rPr lang="ru-RU" sz="2000" dirty="0"/>
              <a:t> </a:t>
            </a:r>
            <a:r>
              <a:rPr lang="ru-RU" sz="2000" dirty="0" err="1"/>
              <a:t>алады</a:t>
            </a:r>
            <a:r>
              <a:rPr lang="ru-RU" sz="2000" dirty="0"/>
              <a:t>:</a:t>
            </a:r>
            <a:endParaRPr lang="ru-KZ" sz="20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32CB0C2-FE05-9181-32B3-F626B13AF5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38443" y="5194722"/>
            <a:ext cx="4963218" cy="962159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18322F4-6840-8BCF-FEB1-A1CFD1729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970D-34C2-4154-878B-380DEC61799A}" type="slidenum">
              <a:rPr lang="ru-KZ" smtClean="0"/>
              <a:t>8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10745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5F80D-62BC-A4E4-86EA-A8C90A259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37" y="300567"/>
            <a:ext cx="9893904" cy="72813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err="1">
                <a:solidFill>
                  <a:srgbClr val="002060"/>
                </a:solidFill>
                <a:latin typeface="+mn-lt"/>
                <a:cs typeface="Aparajita" panose="01010601010101010101" pitchFamily="2"/>
              </a:rPr>
              <a:t>Көршілес</a:t>
            </a:r>
            <a:r>
              <a:rPr lang="ru-RU" sz="2400" b="1" dirty="0">
                <a:solidFill>
                  <a:srgbClr val="002060"/>
                </a:solidFill>
                <a:latin typeface="+mn-lt"/>
                <a:cs typeface="Aparajita" panose="01010601010101010101" pitchFamily="2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+mn-lt"/>
                <a:cs typeface="Aparajita" panose="01010601010101010101" pitchFamily="2"/>
              </a:rPr>
              <a:t>көміртек</a:t>
            </a:r>
            <a:r>
              <a:rPr lang="ru-RU" sz="2400" b="1" dirty="0">
                <a:solidFill>
                  <a:srgbClr val="002060"/>
                </a:solidFill>
                <a:latin typeface="+mn-lt"/>
                <a:cs typeface="Aparajita" panose="01010601010101010101" pitchFamily="2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+mn-lt"/>
                <a:cs typeface="Aparajita" panose="01010601010101010101" pitchFamily="2"/>
              </a:rPr>
              <a:t>атомында</a:t>
            </a:r>
            <a:r>
              <a:rPr lang="ru-RU" sz="2400" b="1" dirty="0">
                <a:solidFill>
                  <a:srgbClr val="002060"/>
                </a:solidFill>
                <a:latin typeface="+mn-lt"/>
                <a:cs typeface="Aparajita" panose="01010601010101010101" pitchFamily="2"/>
              </a:rPr>
              <a:t> «</a:t>
            </a:r>
            <a:r>
              <a:rPr lang="ru-RU" sz="2400" b="1" dirty="0" err="1">
                <a:solidFill>
                  <a:srgbClr val="002060"/>
                </a:solidFill>
                <a:latin typeface="+mn-lt"/>
                <a:cs typeface="Aparajita" panose="01010601010101010101" pitchFamily="2"/>
              </a:rPr>
              <a:t>кететін</a:t>
            </a:r>
            <a:r>
              <a:rPr lang="ru-RU" sz="2400" b="1" dirty="0">
                <a:solidFill>
                  <a:srgbClr val="002060"/>
                </a:solidFill>
                <a:latin typeface="+mn-lt"/>
                <a:cs typeface="Aparajita" panose="01010601010101010101" pitchFamily="2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+mn-lt"/>
                <a:cs typeface="Aparajita" panose="01010601010101010101" pitchFamily="2"/>
              </a:rPr>
              <a:t>тобы</a:t>
            </a:r>
            <a:r>
              <a:rPr lang="ru-RU" sz="2400" b="1" dirty="0">
                <a:solidFill>
                  <a:srgbClr val="002060"/>
                </a:solidFill>
                <a:latin typeface="+mn-lt"/>
                <a:cs typeface="Aparajita" panose="01010601010101010101" pitchFamily="2"/>
              </a:rPr>
              <a:t>» бар </a:t>
            </a:r>
            <a:br>
              <a:rPr lang="en-US" sz="2400" b="1" dirty="0">
                <a:solidFill>
                  <a:srgbClr val="002060"/>
                </a:solidFill>
                <a:latin typeface="+mn-lt"/>
                <a:cs typeface="Aparajita" panose="01010601010101010101" pitchFamily="2"/>
              </a:rPr>
            </a:br>
            <a:r>
              <a:rPr lang="ru-RU" sz="2400" b="1" dirty="0" err="1">
                <a:solidFill>
                  <a:srgbClr val="002060"/>
                </a:solidFill>
                <a:latin typeface="+mn-lt"/>
                <a:cs typeface="Aparajita" panose="01010601010101010101" pitchFamily="2"/>
              </a:rPr>
              <a:t>спирттердің</a:t>
            </a:r>
            <a:r>
              <a:rPr lang="ru-RU" sz="2400" b="1" dirty="0">
                <a:solidFill>
                  <a:srgbClr val="002060"/>
                </a:solidFill>
                <a:latin typeface="+mn-lt"/>
                <a:cs typeface="Aparajita" panose="01010601010101010101" pitchFamily="2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+mn-lt"/>
                <a:cs typeface="Aparajita" panose="01010601010101010101" pitchFamily="2"/>
              </a:rPr>
              <a:t>молекулаішілік</a:t>
            </a:r>
            <a:r>
              <a:rPr lang="ru-RU" sz="2400" b="1" dirty="0">
                <a:solidFill>
                  <a:srgbClr val="002060"/>
                </a:solidFill>
                <a:latin typeface="+mn-lt"/>
                <a:cs typeface="Aparajita" panose="01010601010101010101" pitchFamily="2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+mn-lt"/>
                <a:cs typeface="Aparajita" panose="01010601010101010101" pitchFamily="2"/>
              </a:rPr>
              <a:t>циклизациясы</a:t>
            </a:r>
            <a:endParaRPr lang="ru-KZ" sz="2400" dirty="0">
              <a:latin typeface="+mn-lt"/>
              <a:cs typeface="Aparajita" panose="01010601010101010101" pitchFamily="2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95E49D4-7997-F0AC-B0C0-3F3B3642B0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3011" y="3238070"/>
            <a:ext cx="7087589" cy="2848373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0D81EB68-BA84-7270-B129-37A9A7E0B1AC}"/>
              </a:ext>
            </a:extLst>
          </p:cNvPr>
          <p:cNvSpPr txBox="1">
            <a:spLocks/>
          </p:cNvSpPr>
          <p:nvPr/>
        </p:nvSpPr>
        <p:spPr>
          <a:xfrm>
            <a:off x="690487" y="1257300"/>
            <a:ext cx="9682238" cy="17108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dirty="0" err="1">
                <a:latin typeface="+mn-lt"/>
                <a:cs typeface="Aparajita" panose="01010601010101010101" pitchFamily="2"/>
              </a:rPr>
              <a:t>Бұл</a:t>
            </a:r>
            <a:r>
              <a:rPr lang="ru-RU" sz="2000" dirty="0">
                <a:latin typeface="+mn-lt"/>
                <a:cs typeface="Aparajita" panose="01010601010101010101" pitchFamily="2"/>
              </a:rPr>
              <a:t>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реакциялар</a:t>
            </a:r>
            <a:r>
              <a:rPr lang="ru-RU" sz="2000" dirty="0">
                <a:latin typeface="+mn-lt"/>
                <a:cs typeface="Aparajita" panose="01010601010101010101" pitchFamily="2"/>
              </a:rPr>
              <a:t> </a:t>
            </a:r>
            <a:r>
              <a:rPr lang="en-US" sz="2000" dirty="0">
                <a:latin typeface="+mn-lt"/>
                <a:cs typeface="Aparajita" panose="01010601010101010101" pitchFamily="2"/>
              </a:rPr>
              <a:t>S</a:t>
            </a:r>
            <a:r>
              <a:rPr lang="en-US" sz="1600" dirty="0">
                <a:latin typeface="+mn-lt"/>
                <a:cs typeface="Aparajita" panose="01010601010101010101" pitchFamily="2"/>
              </a:rPr>
              <a:t>N</a:t>
            </a:r>
            <a:r>
              <a:rPr lang="en-US" sz="2000" dirty="0">
                <a:latin typeface="+mn-lt"/>
                <a:cs typeface="Aparajita" panose="01010601010101010101" pitchFamily="2"/>
              </a:rPr>
              <a:t>2</a:t>
            </a:r>
            <a:r>
              <a:rPr lang="ru-RU" sz="2000" dirty="0">
                <a:latin typeface="+mn-lt"/>
                <a:cs typeface="Aparajita" panose="01010601010101010101" pitchFamily="2"/>
              </a:rPr>
              <a:t> 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типті</a:t>
            </a:r>
            <a:r>
              <a:rPr lang="ru-RU" sz="2000" dirty="0">
                <a:latin typeface="+mn-lt"/>
                <a:cs typeface="Aparajita" panose="01010601010101010101" pitchFamily="2"/>
              </a:rPr>
              <a:t>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молекулаішілік</a:t>
            </a:r>
            <a:r>
              <a:rPr lang="ru-RU" sz="2000" dirty="0">
                <a:latin typeface="+mn-lt"/>
                <a:cs typeface="Aparajita" panose="01010601010101010101" pitchFamily="2"/>
              </a:rPr>
              <a:t>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реакцияларға</a:t>
            </a:r>
            <a:r>
              <a:rPr lang="ru-RU" sz="2000" dirty="0">
                <a:latin typeface="+mn-lt"/>
                <a:cs typeface="Aparajita" panose="01010601010101010101" pitchFamily="2"/>
              </a:rPr>
              <a:t>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жатады</a:t>
            </a:r>
            <a:r>
              <a:rPr lang="ru-RU" sz="2000" dirty="0">
                <a:latin typeface="+mn-lt"/>
                <a:cs typeface="Aparajita" panose="01010601010101010101" pitchFamily="2"/>
              </a:rPr>
              <a:t>.                                                                    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dirty="0" err="1">
                <a:latin typeface="+mn-lt"/>
                <a:cs typeface="Aparajita" panose="01010601010101010101" pitchFamily="2"/>
              </a:rPr>
              <a:t>Бастапқы</a:t>
            </a:r>
            <a:r>
              <a:rPr lang="ru-RU" sz="2000" dirty="0">
                <a:latin typeface="+mn-lt"/>
                <a:cs typeface="Aparajita" panose="01010601010101010101" pitchFamily="2"/>
              </a:rPr>
              <a:t>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заттар</a:t>
            </a:r>
            <a:r>
              <a:rPr lang="ru-RU" sz="2000" dirty="0">
                <a:latin typeface="+mn-lt"/>
                <a:cs typeface="Aparajita" panose="01010601010101010101" pitchFamily="2"/>
              </a:rPr>
              <a:t>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ретінде</a:t>
            </a:r>
            <a:r>
              <a:rPr lang="ru-RU" sz="2000" dirty="0">
                <a:latin typeface="+mn-lt"/>
                <a:cs typeface="Aparajita" panose="01010601010101010101" pitchFamily="2"/>
              </a:rPr>
              <a:t> де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олефиндер</a:t>
            </a:r>
            <a:r>
              <a:rPr lang="ru-RU" sz="2000" dirty="0">
                <a:latin typeface="+mn-lt"/>
                <a:cs typeface="Aparajita" panose="01010601010101010101" pitchFamily="2"/>
              </a:rPr>
              <a:t>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қолданылады</a:t>
            </a:r>
            <a:r>
              <a:rPr lang="ru-RU" sz="2000" dirty="0">
                <a:latin typeface="+mn-lt"/>
                <a:cs typeface="Aparajita" panose="01010601010101010101" pitchFamily="2"/>
              </a:rPr>
              <a:t>.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Олар</a:t>
            </a:r>
            <a:r>
              <a:rPr lang="ru-RU" sz="2000" dirty="0">
                <a:latin typeface="+mn-lt"/>
                <a:cs typeface="Aparajita" panose="01010601010101010101" pitchFamily="2"/>
              </a:rPr>
              <a:t> НОСІ н/е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НОВг</a:t>
            </a:r>
            <a:r>
              <a:rPr lang="ru-RU" sz="2000" dirty="0">
                <a:latin typeface="+mn-lt"/>
                <a:cs typeface="Aparajita" panose="01010601010101010101" pitchFamily="2"/>
              </a:rPr>
              <a:t>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әрекеттесіп</a:t>
            </a:r>
            <a:r>
              <a:rPr lang="ru-RU" sz="2000" dirty="0">
                <a:latin typeface="+mn-lt"/>
                <a:cs typeface="Aparajita" panose="01010601010101010101" pitchFamily="2"/>
              </a:rPr>
              <a:t>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сәйкес</a:t>
            </a:r>
            <a:r>
              <a:rPr lang="ru-RU" sz="2000" dirty="0">
                <a:latin typeface="+mn-lt"/>
                <a:cs typeface="Aparajita" panose="01010601010101010101" pitchFamily="2"/>
              </a:rPr>
              <a:t>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галогенгидриндерге</a:t>
            </a:r>
            <a:r>
              <a:rPr lang="ru-RU" sz="2000" dirty="0">
                <a:latin typeface="+mn-lt"/>
                <a:cs typeface="Aparajita" panose="01010601010101010101" pitchFamily="2"/>
              </a:rPr>
              <a:t>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айналады</a:t>
            </a:r>
            <a:r>
              <a:rPr lang="ru-RU" sz="2000" dirty="0">
                <a:latin typeface="+mn-lt"/>
                <a:cs typeface="Aparajita" panose="01010601010101010101" pitchFamily="2"/>
              </a:rPr>
              <a:t>.                                                       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dirty="0" err="1">
                <a:latin typeface="+mn-lt"/>
                <a:cs typeface="Aparajita" panose="01010601010101010101" pitchFamily="2"/>
              </a:rPr>
              <a:t>Өз</a:t>
            </a:r>
            <a:r>
              <a:rPr lang="ru-RU" sz="2000" dirty="0">
                <a:latin typeface="+mn-lt"/>
                <a:cs typeface="Aparajita" panose="01010601010101010101" pitchFamily="2"/>
              </a:rPr>
              <a:t>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кезегінде</a:t>
            </a:r>
            <a:r>
              <a:rPr lang="ru-RU" sz="2000" dirty="0">
                <a:latin typeface="+mn-lt"/>
                <a:cs typeface="Aparajita" panose="01010601010101010101" pitchFamily="2"/>
              </a:rPr>
              <a:t>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галогенгидриндер</a:t>
            </a:r>
            <a:r>
              <a:rPr lang="ru-RU" sz="2000" dirty="0">
                <a:latin typeface="+mn-lt"/>
                <a:cs typeface="Aparajita" panose="01010601010101010101" pitchFamily="2"/>
              </a:rPr>
              <a:t>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негіздердің</a:t>
            </a:r>
            <a:r>
              <a:rPr lang="ru-RU" sz="2000" dirty="0">
                <a:latin typeface="+mn-lt"/>
                <a:cs typeface="Aparajita" panose="01010601010101010101" pitchFamily="2"/>
              </a:rPr>
              <a:t>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әсерінен</a:t>
            </a:r>
            <a:r>
              <a:rPr lang="ru-RU" sz="2000" dirty="0">
                <a:latin typeface="+mn-lt"/>
                <a:cs typeface="Aparajita" panose="01010601010101010101" pitchFamily="2"/>
              </a:rPr>
              <a:t>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циклденіп</a:t>
            </a:r>
            <a:r>
              <a:rPr lang="ru-RU" sz="2000" dirty="0">
                <a:latin typeface="+mn-lt"/>
                <a:cs typeface="Aparajita" panose="01010601010101010101" pitchFamily="2"/>
              </a:rPr>
              <a:t>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оксирандарға</a:t>
            </a:r>
            <a:r>
              <a:rPr lang="ru-RU" sz="2000" dirty="0">
                <a:latin typeface="+mn-lt"/>
                <a:cs typeface="Aparajita" panose="01010601010101010101" pitchFamily="2"/>
              </a:rPr>
              <a:t> </a:t>
            </a:r>
            <a:r>
              <a:rPr lang="ru-RU" sz="2000" dirty="0" err="1">
                <a:latin typeface="+mn-lt"/>
                <a:cs typeface="Aparajita" panose="01010601010101010101" pitchFamily="2"/>
              </a:rPr>
              <a:t>айналады</a:t>
            </a:r>
            <a:r>
              <a:rPr lang="ru-RU" sz="2000" dirty="0">
                <a:latin typeface="+mn-lt"/>
                <a:cs typeface="Aparajita" panose="01010601010101010101" pitchFamily="2"/>
              </a:rPr>
              <a:t>:</a:t>
            </a:r>
            <a:endParaRPr lang="ru-KZ" sz="2000" dirty="0">
              <a:latin typeface="+mn-lt"/>
              <a:cs typeface="Aparajita" panose="01010601010101010101" pitchFamily="2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767C48F-3843-16B5-95BC-B7EEE1B50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970D-34C2-4154-878B-380DEC61799A}" type="slidenum">
              <a:rPr lang="ru-KZ" smtClean="0"/>
              <a:t>9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04937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928</Words>
  <Application>Microsoft Office PowerPoint</Application>
  <PresentationFormat>Широкоэкранный</PresentationFormat>
  <Paragraphs>82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Aparajita</vt:lpstr>
      <vt:lpstr>Aptos</vt:lpstr>
      <vt:lpstr>Arial</vt:lpstr>
      <vt:lpstr>Calibri</vt:lpstr>
      <vt:lpstr>Calibri Light</vt:lpstr>
      <vt:lpstr>Wingdings</vt:lpstr>
      <vt:lpstr>Тема Office</vt:lpstr>
      <vt:lpstr>əл-Фараби атындағы Қазақ Ұлттық Университеті Химия жəне химиялық технология факультеті</vt:lpstr>
      <vt:lpstr> 3- және 4-мүшелі гетероциклдар</vt:lpstr>
      <vt:lpstr>Оксиран табиғи алкалоидтың - СКОПИН - құрамына кіреді. Ол көптеген ісікке қарсы қолданылатын препараттардың негізін қалайды.  Азиридин - ісікке қарсы препарат - митомициН-С — құрылымдық компоненті болып табылады.  Тииран-2-карбон қышқылы — АСПАРАГУС өсімдігінен бөлінген</vt:lpstr>
      <vt:lpstr>Оксиран және азиридин реакцияға қабілеті жоғары реагенттер ретінде және көптеген маңызды қосылыстардың синтезі үшін интермедиат ретінде қолданылады.  Азиридин (этиленимин) және оның туындылары — ауыл шаруашылығында және микробиологияда қолданылатын активті мутагендер болып саналады.  Азиридиннің туындысы - тиофосфамид (тиофосфор қышқылының N,N,N”- триэтиленимиді) - ісікке қарсы қолданылатын дәрілік зат. Ол ісік жасушаларында ДНҚ-ны байланыстыратын триэтилениминофосфамидке айналады, жасушалардың бөлінуін бұзып, олардың өлуіне әкеледі.              </vt:lpstr>
      <vt:lpstr>Төрт мүшелі ГЦ</vt:lpstr>
      <vt:lpstr>Цефуроксим (Cefuroxime)</vt:lpstr>
      <vt:lpstr>Оксирандарды алу жолдары </vt:lpstr>
      <vt:lpstr>Олефиндерді эпоксидтеу </vt:lpstr>
      <vt:lpstr>Көршілес көміртек атомында «кететін тобы» бар  спирттердің молекулаішілік циклизациясы</vt:lpstr>
      <vt:lpstr>Карбонилды қосылыстарды нуклеофилды алкилдеу</vt:lpstr>
      <vt:lpstr>Оксетандарды алу жолдары</vt:lpstr>
      <vt:lpstr>2. Фотохимиялық [2+2]-циклоқосылу реакциясы  Осы үрдіс типі – Патерно - Бьюхи реакциясы болып табылады, яғни олефиндердің альдегидтерге және кетондарға фитокосылуы. </vt:lpstr>
      <vt:lpstr>Оксиран мен оксетанның химиялық қасиеттері</vt:lpstr>
      <vt:lpstr>Оксиран күшті нукдеофилдер (Nu) - аммиак, аминдер, металлоорганикалық қосылыстармен өте оңай реакцияға түседі.  Оксиран аммиакпен әрекеттескенде реагенттердің арақатына-сына қарай моно-, ди-, триэтаноламиндер түзіледі.</vt:lpstr>
      <vt:lpstr>Оксирандардың магнийорганикалық қосылыстармен әрекеттесуі көміртек тізбегі екі көміртек атомына ұзатырылған спирттерді алу үшін қолданылады.</vt:lpstr>
      <vt:lpstr>Оксетан химиялық қасиеттері бойынша оксиранға ұқсас болады яғни қосылу реакциялары циклдың ашылуымен жүреді. Бірақ олардың циклдың кернеулік дәрижесі аз болғандықтан бұл реакциялар баяу ж/е қатал жағдайда жүреді. Реакциялар нәтижесінде көбінесе пропанның 1,3-диорынбасқан туындылары түзіледі.</vt:lpstr>
      <vt:lpstr>Азеридинді және азетинді алу жолдары</vt:lpstr>
      <vt:lpstr>Азиридиннiң және азетидиннiң химиялық қасиеттерi</vt:lpstr>
      <vt:lpstr>Азиридин ж/е азетидин, оттегі бар гетероциклдарға қарағанда, екіншілік аминдерге тән бір қатар өзгеше қасиет көрсетеді.  N-алмаспаған азиридин және азетидиннің азот атомы нуклеофилді қасиет көрсетеді, екіншілік аминдер сияқты азот бойынша алкилденуі немесе ацилдененуі мүмкін.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Alikhan Sovetbai</dc:creator>
  <cp:lastModifiedBy>Берганаева Гульзат</cp:lastModifiedBy>
  <cp:revision>10</cp:revision>
  <dcterms:created xsi:type="dcterms:W3CDTF">2025-10-30T12:33:41Z</dcterms:created>
  <dcterms:modified xsi:type="dcterms:W3CDTF">2025-10-31T00:30:32Z</dcterms:modified>
</cp:coreProperties>
</file>